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277" r:id="rId5"/>
    <p:sldId id="257" r:id="rId6"/>
    <p:sldId id="258" r:id="rId7"/>
    <p:sldId id="262" r:id="rId8"/>
    <p:sldId id="273" r:id="rId9"/>
    <p:sldId id="268" r:id="rId10"/>
    <p:sldId id="278" r:id="rId11"/>
    <p:sldId id="283" r:id="rId12"/>
    <p:sldId id="269" r:id="rId13"/>
    <p:sldId id="279" r:id="rId14"/>
    <p:sldId id="280" r:id="rId15"/>
    <p:sldId id="274" r:id="rId16"/>
    <p:sldId id="281" r:id="rId17"/>
    <p:sldId id="272" r:id="rId18"/>
    <p:sldId id="282" r:id="rId19"/>
    <p:sldId id="27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101"/>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0695" autoAdjust="0"/>
  </p:normalViewPr>
  <p:slideViewPr>
    <p:cSldViewPr snapToGrid="0">
      <p:cViewPr>
        <p:scale>
          <a:sx n="60" d="100"/>
          <a:sy n="60" d="100"/>
        </p:scale>
        <p:origin x="184" y="32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11/9/2022</a:t>
            </a:fld>
            <a:endParaRPr lang="en-US" dirty="0"/>
          </a:p>
        </p:txBody>
      </p:sp>
      <p:sp>
        <p:nvSpPr>
          <p:cNvPr id="4" name="Footer Placeholder 3">
            <a:extLst>
              <a:ext uri="{FF2B5EF4-FFF2-40B4-BE49-F238E27FC236}">
                <a16:creationId xmlns=""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grpSp>
        <p:nvGrpSpPr>
          <p:cNvPr id="6" name="Group 5">
            <a:extLst>
              <a:ext uri="{FF2B5EF4-FFF2-40B4-BE49-F238E27FC236}">
                <a16:creationId xmlns="" xmlns:a16="http://schemas.microsoft.com/office/drawing/2014/main" id="{E786F69D-D4FA-4075-A7EC-8D31A184F630}"/>
              </a:ext>
              <a:ext uri="{C183D7F6-B498-43B3-948B-1728B52AA6E4}">
                <adec:decorative xmlns=""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 xmlns:a16="http://schemas.microsoft.com/office/drawing/2014/main" id="{9D2AF524-D4B4-4A3A-9CE4-EDAFE1D5A37B}"/>
              </a:ext>
              <a:ext uri="{C183D7F6-B498-43B3-948B-1728B52AA6E4}">
                <adec:decorative xmlns=""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 xmlns:a16="http://schemas.microsoft.com/office/drawing/2014/main" id="{D3795F91-C721-4363-956D-756673AE7957}"/>
              </a:ext>
              <a:ext uri="{C183D7F6-B498-43B3-948B-1728B52AA6E4}">
                <adec:decorative xmlns=""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 xmlns:a16="http://schemas.microsoft.com/office/drawing/2014/main" id="{8AC14461-E27D-413D-B31A-47B74646AF25}"/>
              </a:ext>
              <a:ext uri="{C183D7F6-B498-43B3-948B-1728B52AA6E4}">
                <adec:decorative xmlns=""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 xmlns:a16="http://schemas.microsoft.com/office/drawing/2014/main" id="{4D6AEA4C-7710-4829-BA87-8DD77F15932C}"/>
              </a:ext>
              <a:ext uri="{C183D7F6-B498-43B3-948B-1728B52AA6E4}">
                <adec:decorative xmlns=""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 xmlns:a16="http://schemas.microsoft.com/office/drawing/2014/main" id="{E9BD473E-6203-491C-87AC-54AC0AB23333}"/>
              </a:ext>
              <a:ext uri="{C183D7F6-B498-43B3-948B-1728B52AA6E4}">
                <adec:decorative xmlns=""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 xmlns:a16="http://schemas.microsoft.com/office/drawing/2014/main" id="{B2368EF4-1233-48C7-8DB5-75844BFCD594}"/>
              </a:ext>
              <a:ext uri="{C183D7F6-B498-43B3-948B-1728B52AA6E4}">
                <adec:decorative xmlns=""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mod="1">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 xmlns:a16="http://schemas.microsoft.com/office/drawing/2014/main" id="{ED3361C9-310A-4255-A94E-B77588962DA5}"/>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8" name="Graphic 7">
            <a:extLst>
              <a:ext uri="{FF2B5EF4-FFF2-40B4-BE49-F238E27FC236}">
                <a16:creationId xmlns=""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 xmlns:a16="http://schemas.microsoft.com/office/drawing/2014/main" id="{F05D2CCB-CCFC-4A8A-ADA9-C1E4D13B968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 xmlns:a16="http://schemas.microsoft.com/office/drawing/2014/main" id="{AEE644D4-F9A4-4237-BD5C-4B97ABA9337E}"/>
              </a:ext>
              <a:ext uri="{C183D7F6-B498-43B3-948B-1728B52AA6E4}">
                <adec:decorative xmlns="" xmlns:adec="http://schemas.microsoft.com/office/drawing/2017/decorative" val="1"/>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 xmlns:a16="http://schemas.microsoft.com/office/drawing/2014/main" id="{BDAC7E4E-FE06-4E90-8107-6B543E5515ED}"/>
              </a:ext>
              <a:ext uri="{C183D7F6-B498-43B3-948B-1728B52AA6E4}">
                <adec:decorative xmlns=""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 xmlns:a16="http://schemas.microsoft.com/office/drawing/2014/main" id="{73C911F2-9041-416A-B83C-F23B354E063B}"/>
              </a:ext>
              <a:ext uri="{C183D7F6-B498-43B3-948B-1728B52AA6E4}">
                <adec:decorative xmlns=""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187AAB93-862D-455E-9E73-3D0DAEFDEDB4}"/>
              </a:ext>
              <a:ext uri="{C183D7F6-B498-43B3-948B-1728B52AA6E4}">
                <adec:decorative xmlns=""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 xmlns:a16="http://schemas.microsoft.com/office/drawing/2014/main" id="{B0DFD584-E5CF-41EF-B51E-679CE22DDF93}"/>
                </a:ext>
              </a:extLst>
            </p:cNvPr>
            <p:cNvPicPr>
              <a:picLocks noChangeAspect="1"/>
            </p:cNvPicPr>
            <p:nvPr userDrawn="1"/>
          </p:nvPicPr>
          <p:blipFill>
            <a:blip r:embed="rId2">
              <a:extLst>
                <a:ext uri="{96DAC541-7B7A-43D3-8B79-37D633B846F1}">
                  <asvg:svgBlip xmlns=""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 xmlns:a16="http://schemas.microsoft.com/office/drawing/2014/main" id="{E5C02DDF-25A6-42C7-9525-F279CE2095C0}"/>
                </a:ext>
              </a:extLst>
            </p:cNvPr>
            <p:cNvPicPr>
              <a:picLocks noChangeAspect="1"/>
            </p:cNvPicPr>
            <p:nvPr userDrawn="1"/>
          </p:nvPicPr>
          <p:blipFill>
            <a:blip r:embed="rId4">
              <a:extLst>
                <a:ext uri="{96DAC541-7B7A-43D3-8B79-37D633B846F1}">
                  <asvg:svgBlip xmlns=""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60000"/>
            <a:lum/>
          </a:blip>
          <a:srcRect/>
          <a:stretch>
            <a:fillRect l="-7000" r="-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49DFD55-3C28-40EF-9E31-A92D2E4017FF}" type="slidenum">
              <a:rPr lang="en-US" smtClean="0"/>
              <a:pPr/>
              <a:t>1</a:t>
            </a:fld>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extBox 14"/>
          <p:cNvSpPr txBox="1"/>
          <p:nvPr/>
        </p:nvSpPr>
        <p:spPr>
          <a:xfrm>
            <a:off x="2631440" y="538480"/>
            <a:ext cx="5557520" cy="1442720"/>
          </a:xfrm>
          <a:prstGeom prst="rect">
            <a:avLst/>
          </a:prstGeom>
          <a:noFill/>
        </p:spPr>
        <p:txBody>
          <a:bodyPr wrap="square" rtlCol="0">
            <a:spAutoFit/>
          </a:bodyPr>
          <a:lstStyle/>
          <a:p>
            <a:endParaRPr lang="en-CA" dirty="0"/>
          </a:p>
        </p:txBody>
      </p:sp>
      <p:sp>
        <p:nvSpPr>
          <p:cNvPr id="16" name="Title 1">
            <a:extLst>
              <a:ext uri="{FF2B5EF4-FFF2-40B4-BE49-F238E27FC236}">
                <a16:creationId xmlns="" xmlns:a16="http://schemas.microsoft.com/office/drawing/2014/main" id="{CFE75451-6A4B-484B-9ED1-353CCE25B0F4}"/>
              </a:ext>
            </a:extLst>
          </p:cNvPr>
          <p:cNvSpPr>
            <a:spLocks noGrp="1"/>
          </p:cNvSpPr>
          <p:nvPr>
            <p:ph type="title"/>
          </p:nvPr>
        </p:nvSpPr>
        <p:spPr>
          <a:xfrm>
            <a:off x="0" y="401955"/>
            <a:ext cx="12192000" cy="1443355"/>
          </a:xfrm>
          <a:effectLst>
            <a:outerShdw blurRad="50800" dist="50800" dir="5400000" algn="ctr" rotWithShape="0">
              <a:srgbClr val="000000">
                <a:alpha val="98000"/>
              </a:srgbClr>
            </a:outerShdw>
          </a:effectLst>
        </p:spPr>
        <p:txBody>
          <a:bodyPr/>
          <a:lstStyle/>
          <a:p>
            <a:r>
              <a:rPr lang="en-US" b="1" dirty="0" err="1" smtClean="0">
                <a:solidFill>
                  <a:srgbClr val="FFFF00"/>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Xalmas</a:t>
            </a:r>
            <a:r>
              <a:rPr lang="en-US" b="1" dirty="0" smtClean="0">
                <a:solidFill>
                  <a:srgbClr val="FFFF00"/>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 - Ecosystem for Digital Asset backed by </a:t>
            </a:r>
            <a:r>
              <a:rPr lang="en-US" b="1" dirty="0" smtClean="0">
                <a:solidFill>
                  <a:srgbClr val="FFFF00"/>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Diamonds</a:t>
            </a:r>
            <a:endParaRPr lang="en-US" b="1" dirty="0">
              <a:solidFill>
                <a:srgbClr val="FFFF00"/>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endParaRPr>
          </a:p>
        </p:txBody>
      </p:sp>
      <p:sp>
        <p:nvSpPr>
          <p:cNvPr id="2" name="TextBox 1"/>
          <p:cNvSpPr txBox="1"/>
          <p:nvPr/>
        </p:nvSpPr>
        <p:spPr>
          <a:xfrm>
            <a:off x="9306560" y="4775200"/>
            <a:ext cx="2814320" cy="2031325"/>
          </a:xfrm>
          <a:prstGeom prst="rect">
            <a:avLst/>
          </a:prstGeom>
          <a:noFill/>
          <a:effectLst>
            <a:outerShdw blurRad="50800" dist="50800" dir="5400000" algn="ctr" rotWithShape="0">
              <a:srgbClr val="000000">
                <a:alpha val="87000"/>
              </a:srgbClr>
            </a:outerShdw>
          </a:effectLst>
        </p:spPr>
        <p:txBody>
          <a:bodyPr wrap="square" rtlCol="0">
            <a:spAutoFit/>
          </a:bodyPr>
          <a:lstStyle/>
          <a:p>
            <a:pPr algn="ctr"/>
            <a:r>
              <a:rPr lang="en-CA" b="1" dirty="0" smtClean="0">
                <a:solidFill>
                  <a:schemeClr val="bg1"/>
                </a:solidFill>
                <a:latin typeface="Arial" panose="020B0604020202020204" pitchFamily="34" charset="0"/>
                <a:cs typeface="Arial" panose="020B0604020202020204" pitchFamily="34" charset="0"/>
              </a:rPr>
              <a:t>A project by: </a:t>
            </a:r>
          </a:p>
          <a:p>
            <a:pPr algn="ctr"/>
            <a:r>
              <a:rPr lang="en-CA" b="1" dirty="0" smtClean="0">
                <a:solidFill>
                  <a:srgbClr val="FFFF00"/>
                </a:solidFill>
                <a:latin typeface="Arial" panose="020B0604020202020204" pitchFamily="34" charset="0"/>
                <a:cs typeface="Arial" panose="020B0604020202020204" pitchFamily="34" charset="0"/>
              </a:rPr>
              <a:t>Ali</a:t>
            </a:r>
          </a:p>
          <a:p>
            <a:pPr algn="ctr"/>
            <a:r>
              <a:rPr lang="en-CA" b="1" dirty="0" smtClean="0">
                <a:solidFill>
                  <a:srgbClr val="FFFF00"/>
                </a:solidFill>
                <a:latin typeface="Arial" panose="020B0604020202020204" pitchFamily="34" charset="0"/>
                <a:cs typeface="Arial" panose="020B0604020202020204" pitchFamily="34" charset="0"/>
              </a:rPr>
              <a:t>Javier</a:t>
            </a:r>
          </a:p>
          <a:p>
            <a:pPr algn="ctr"/>
            <a:r>
              <a:rPr lang="en-CA" b="1" dirty="0" err="1" smtClean="0">
                <a:solidFill>
                  <a:srgbClr val="FFFF00"/>
                </a:solidFill>
                <a:latin typeface="Arial" panose="020B0604020202020204" pitchFamily="34" charset="0"/>
                <a:cs typeface="Arial" panose="020B0604020202020204" pitchFamily="34" charset="0"/>
              </a:rPr>
              <a:t>Saiful</a:t>
            </a:r>
            <a:endParaRPr lang="en-CA" b="1" dirty="0" smtClean="0">
              <a:solidFill>
                <a:srgbClr val="FFFF00"/>
              </a:solidFill>
              <a:latin typeface="Arial" panose="020B0604020202020204" pitchFamily="34" charset="0"/>
              <a:cs typeface="Arial" panose="020B0604020202020204" pitchFamily="34" charset="0"/>
            </a:endParaRPr>
          </a:p>
          <a:p>
            <a:pPr algn="ctr"/>
            <a:r>
              <a:rPr lang="en-CA" b="1" dirty="0" smtClean="0">
                <a:solidFill>
                  <a:srgbClr val="FFFF00"/>
                </a:solidFill>
                <a:latin typeface="Arial" panose="020B0604020202020204" pitchFamily="34" charset="0"/>
                <a:cs typeface="Arial" panose="020B0604020202020204" pitchFamily="34" charset="0"/>
              </a:rPr>
              <a:t>Omar</a:t>
            </a:r>
          </a:p>
          <a:p>
            <a:pPr algn="ctr"/>
            <a:r>
              <a:rPr lang="en-CA" b="1" dirty="0" err="1" smtClean="0">
                <a:solidFill>
                  <a:srgbClr val="FFFF00"/>
                </a:solidFill>
                <a:latin typeface="Arial" panose="020B0604020202020204" pitchFamily="34" charset="0"/>
                <a:cs typeface="Arial" panose="020B0604020202020204" pitchFamily="34" charset="0"/>
              </a:rPr>
              <a:t>Abhilesh</a:t>
            </a:r>
            <a:endParaRPr lang="en-CA" b="1" dirty="0" smtClean="0">
              <a:solidFill>
                <a:srgbClr val="FFFF00"/>
              </a:solidFill>
              <a:latin typeface="Arial" panose="020B0604020202020204" pitchFamily="34" charset="0"/>
              <a:cs typeface="Arial" panose="020B0604020202020204" pitchFamily="34" charset="0"/>
            </a:endParaRPr>
          </a:p>
          <a:p>
            <a:pPr algn="ctr"/>
            <a:r>
              <a:rPr lang="en-CA" b="1" dirty="0" smtClean="0">
                <a:solidFill>
                  <a:srgbClr val="FFFF00"/>
                </a:solidFill>
                <a:latin typeface="Arial" panose="020B0604020202020204" pitchFamily="34" charset="0"/>
                <a:cs typeface="Arial" panose="020B0604020202020204" pitchFamily="34" charset="0"/>
              </a:rPr>
              <a:t>Mohammad</a:t>
            </a:r>
            <a:endParaRPr lang="en-CA"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587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rgbClr val="000000">
                <a:alpha val="78000"/>
              </a:srgbClr>
            </a:outerShdw>
          </a:effectLst>
        </p:spPr>
        <p:txBody>
          <a:bodyPr/>
          <a:lstStyle/>
          <a:p>
            <a:r>
              <a:rPr lang="en-CA" b="1" dirty="0" err="1" smtClean="0">
                <a:solidFill>
                  <a:schemeClr val="bg1"/>
                </a:solidFill>
                <a:latin typeface="Arial" panose="020B0604020202020204" pitchFamily="34" charset="0"/>
                <a:cs typeface="Arial" panose="020B0604020202020204" pitchFamily="34" charset="0"/>
              </a:rPr>
              <a:t>Xalmas</a:t>
            </a:r>
            <a:r>
              <a:rPr lang="en-CA" b="1" dirty="0" smtClean="0">
                <a:solidFill>
                  <a:schemeClr val="bg1"/>
                </a:solidFill>
                <a:latin typeface="Arial" panose="020B0604020202020204" pitchFamily="34" charset="0"/>
                <a:cs typeface="Arial" panose="020B0604020202020204" pitchFamily="34" charset="0"/>
              </a:rPr>
              <a:t> auction contract </a:t>
            </a:r>
            <a:endParaRPr lang="en-CA" b="1" dirty="0">
              <a:solidFill>
                <a:schemeClr val="bg1"/>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r>
              <a:rPr lang="en-US" smtClean="0"/>
              <a:t>20XX</a:t>
            </a:r>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pPr/>
              <a:t>10</a:t>
            </a:fld>
            <a:endParaRPr lang="en-US" dirty="0"/>
          </a:p>
        </p:txBody>
      </p:sp>
      <p:sp>
        <p:nvSpPr>
          <p:cNvPr id="7" name="Rectangle 6"/>
          <p:cNvSpPr/>
          <p:nvPr/>
        </p:nvSpPr>
        <p:spPr>
          <a:xfrm>
            <a:off x="552893" y="2062717"/>
            <a:ext cx="11270512" cy="369332"/>
          </a:xfrm>
          <a:prstGeom prst="rect">
            <a:avLst/>
          </a:prstGeom>
          <a:effectLst>
            <a:outerShdw blurRad="50800" dist="50800" dir="5400000" algn="ctr" rotWithShape="0">
              <a:srgbClr val="000000">
                <a:alpha val="78000"/>
              </a:srgbClr>
            </a:outerShdw>
          </a:effectLst>
        </p:spPr>
        <p:txBody>
          <a:bodyPr wrap="square">
            <a:spAutoFit/>
          </a:bodyPr>
          <a:lstStyle/>
          <a:p>
            <a:r>
              <a:rPr lang="en-US" b="1" dirty="0" err="1">
                <a:solidFill>
                  <a:srgbClr val="FFFF00"/>
                </a:solidFill>
                <a:latin typeface="Arial" panose="020B0604020202020204" pitchFamily="34" charset="0"/>
                <a:cs typeface="Arial" panose="020B0604020202020204" pitchFamily="34" charset="0"/>
              </a:rPr>
              <a:t>Xalmas</a:t>
            </a:r>
            <a:r>
              <a:rPr lang="en-US" b="1" dirty="0">
                <a:solidFill>
                  <a:srgbClr val="FFFF00"/>
                </a:solidFill>
                <a:latin typeface="Arial" panose="020B0604020202020204" pitchFamily="34" charset="0"/>
                <a:cs typeface="Arial" panose="020B0604020202020204" pitchFamily="34" charset="0"/>
              </a:rPr>
              <a:t> Dealing Room This module allows the sale of Diamonds via auction to fetch the best value.</a:t>
            </a:r>
            <a:endParaRPr lang="en-CA"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0268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98" y="237535"/>
            <a:ext cx="10515600" cy="1325563"/>
          </a:xfrm>
          <a:effectLst>
            <a:outerShdw blurRad="50800" dist="50800" dir="5400000" algn="ctr" rotWithShape="0">
              <a:srgbClr val="000000">
                <a:alpha val="82000"/>
              </a:srgbClr>
            </a:outerShdw>
          </a:effectLst>
        </p:spPr>
        <p:txBody>
          <a:bodyPr/>
          <a:lstStyle/>
          <a:p>
            <a:r>
              <a:rPr lang="en-CA" b="1" dirty="0" err="1" smtClean="0">
                <a:solidFill>
                  <a:schemeClr val="bg1"/>
                </a:solidFill>
                <a:latin typeface="Arial" panose="020B0604020202020204" pitchFamily="34" charset="0"/>
                <a:cs typeface="Arial" panose="020B0604020202020204" pitchFamily="34" charset="0"/>
              </a:rPr>
              <a:t>Xalmas</a:t>
            </a:r>
            <a:r>
              <a:rPr lang="en-CA" b="1" dirty="0" smtClean="0">
                <a:solidFill>
                  <a:schemeClr val="bg1"/>
                </a:solidFill>
                <a:latin typeface="Arial" panose="020B0604020202020204" pitchFamily="34" charset="0"/>
                <a:cs typeface="Arial" panose="020B0604020202020204" pitchFamily="34" charset="0"/>
              </a:rPr>
              <a:t> admin contract &amp; DEX</a:t>
            </a:r>
            <a:endParaRPr lang="en-CA" b="1" dirty="0">
              <a:solidFill>
                <a:schemeClr val="bg1"/>
              </a:solidFill>
              <a:latin typeface="Arial" panose="020B0604020202020204" pitchFamily="34" charset="0"/>
              <a:cs typeface="Arial" panose="020B0604020202020204" pitchFamily="34" charset="0"/>
            </a:endParaRPr>
          </a:p>
        </p:txBody>
      </p:sp>
      <p:sp>
        <p:nvSpPr>
          <p:cNvPr id="4" name="Date Placeholder 3"/>
          <p:cNvSpPr>
            <a:spLocks noGrp="1"/>
          </p:cNvSpPr>
          <p:nvPr>
            <p:ph type="dt" sz="half" idx="10"/>
          </p:nvPr>
        </p:nvSpPr>
        <p:spPr/>
        <p:txBody>
          <a:bodyPr/>
          <a:lstStyle/>
          <a:p>
            <a:r>
              <a:rPr lang="en-US" smtClean="0"/>
              <a:t>20XX</a:t>
            </a:r>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pPr/>
              <a:t>11</a:t>
            </a:fld>
            <a:endParaRPr lang="en-US" dirty="0"/>
          </a:p>
        </p:txBody>
      </p:sp>
      <p:sp>
        <p:nvSpPr>
          <p:cNvPr id="7" name="Rectangle 6"/>
          <p:cNvSpPr/>
          <p:nvPr/>
        </p:nvSpPr>
        <p:spPr>
          <a:xfrm>
            <a:off x="489098" y="1690688"/>
            <a:ext cx="11238614" cy="646331"/>
          </a:xfrm>
          <a:prstGeom prst="rect">
            <a:avLst/>
          </a:prstGeom>
          <a:effectLst>
            <a:outerShdw blurRad="50800" dist="50800" dir="5400000" algn="ctr" rotWithShape="0">
              <a:srgbClr val="000000">
                <a:alpha val="83000"/>
              </a:srgbClr>
            </a:outerShdw>
          </a:effectLst>
        </p:spPr>
        <p:txBody>
          <a:bodyPr wrap="square">
            <a:spAutoFit/>
          </a:bodyPr>
          <a:lstStyle/>
          <a:p>
            <a:r>
              <a:rPr lang="en-US" b="1" dirty="0" err="1">
                <a:solidFill>
                  <a:srgbClr val="FFFF00"/>
                </a:solidFill>
                <a:latin typeface="Arial" panose="020B0604020202020204" pitchFamily="34" charset="0"/>
                <a:cs typeface="Arial" panose="020B0604020202020204" pitchFamily="34" charset="0"/>
              </a:rPr>
              <a:t>Xalmas</a:t>
            </a:r>
            <a:r>
              <a:rPr lang="en-US" b="1" dirty="0">
                <a:solidFill>
                  <a:srgbClr val="FFFF00"/>
                </a:solidFill>
                <a:latin typeface="Arial" panose="020B0604020202020204" pitchFamily="34" charset="0"/>
                <a:cs typeface="Arial" panose="020B0604020202020204" pitchFamily="34" charset="0"/>
              </a:rPr>
              <a:t> Decentralized Exchange This application will lead to the exchange where </a:t>
            </a:r>
            <a:r>
              <a:rPr lang="en-US" b="1" dirty="0" err="1">
                <a:solidFill>
                  <a:srgbClr val="FFFF00"/>
                </a:solidFill>
                <a:latin typeface="Arial" panose="020B0604020202020204" pitchFamily="34" charset="0"/>
                <a:cs typeface="Arial" panose="020B0604020202020204" pitchFamily="34" charset="0"/>
              </a:rPr>
              <a:t>Dalmas</a:t>
            </a:r>
            <a:r>
              <a:rPr lang="en-US" b="1" dirty="0">
                <a:solidFill>
                  <a:srgbClr val="FFFF00"/>
                </a:solidFill>
                <a:latin typeface="Arial" panose="020B0604020202020204" pitchFamily="34" charset="0"/>
                <a:cs typeface="Arial" panose="020B0604020202020204" pitchFamily="34" charset="0"/>
              </a:rPr>
              <a:t> can be traded for other tokens in the </a:t>
            </a:r>
            <a:r>
              <a:rPr lang="en-US" b="1" dirty="0" err="1">
                <a:solidFill>
                  <a:srgbClr val="FFFF00"/>
                </a:solidFill>
                <a:latin typeface="Arial" panose="020B0604020202020204" pitchFamily="34" charset="0"/>
                <a:cs typeface="Arial" panose="020B0604020202020204" pitchFamily="34" charset="0"/>
              </a:rPr>
              <a:t>blockchain</a:t>
            </a:r>
            <a:r>
              <a:rPr lang="en-US" b="1" dirty="0">
                <a:solidFill>
                  <a:srgbClr val="FFFF00"/>
                </a:solidFill>
                <a:latin typeface="Arial" panose="020B0604020202020204" pitchFamily="34" charset="0"/>
                <a:cs typeface="Arial" panose="020B0604020202020204" pitchFamily="34" charset="0"/>
              </a:rPr>
              <a:t> market.</a:t>
            </a:r>
            <a:endParaRPr lang="en-CA" b="1" dirty="0">
              <a:solidFill>
                <a:srgbClr val="FFFF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9647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7E5B581-C238-DCD6-AAC3-245A4D3C5A0F}"/>
              </a:ext>
            </a:extLst>
          </p:cNvPr>
          <p:cNvSpPr>
            <a:spLocks noGrp="1"/>
          </p:cNvSpPr>
          <p:nvPr>
            <p:ph type="title"/>
          </p:nvPr>
        </p:nvSpPr>
        <p:spPr/>
        <p:txBody>
          <a:bodyPr/>
          <a:lstStyle/>
          <a:p>
            <a:endParaRPr lang="en-CA" dirty="0"/>
          </a:p>
        </p:txBody>
      </p:sp>
      <p:sp>
        <p:nvSpPr>
          <p:cNvPr id="4" name="Date Placeholder 3">
            <a:extLst>
              <a:ext uri="{FF2B5EF4-FFF2-40B4-BE49-F238E27FC236}">
                <a16:creationId xmlns="" xmlns:a16="http://schemas.microsoft.com/office/drawing/2014/main" id="{8278BB96-8133-A6FE-509E-B2803E53CD7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 xmlns:a16="http://schemas.microsoft.com/office/drawing/2014/main" id="{A5DBCA63-8254-4062-2450-849CBF3C4D6E}"/>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 xmlns:a16="http://schemas.microsoft.com/office/drawing/2014/main" id="{2F02DCEB-35DD-B857-0FD7-F0156F2E7853}"/>
              </a:ext>
            </a:extLst>
          </p:cNvPr>
          <p:cNvSpPr>
            <a:spLocks noGrp="1"/>
          </p:cNvSpPr>
          <p:nvPr>
            <p:ph type="sldNum" sz="quarter" idx="12"/>
          </p:nvPr>
        </p:nvSpPr>
        <p:spPr/>
        <p:txBody>
          <a:bodyPr/>
          <a:lstStyle/>
          <a:p>
            <a:fld id="{A49DFD55-3C28-40EF-9E31-A92D2E4017FF}" type="slidenum">
              <a:rPr lang="en-US" smtClean="0"/>
              <a:pPr/>
              <a:t>12</a:t>
            </a:fld>
            <a:endParaRPr lang="en-US" dirty="0"/>
          </a:p>
        </p:txBody>
      </p:sp>
      <p:pic>
        <p:nvPicPr>
          <p:cNvPr id="4098" name="Picture 2">
            <a:extLst>
              <a:ext uri="{FF2B5EF4-FFF2-40B4-BE49-F238E27FC236}">
                <a16:creationId xmlns="" xmlns:a16="http://schemas.microsoft.com/office/drawing/2014/main" id="{F0CB6625-7ADA-00D0-A469-594382F1B7F2}"/>
              </a:ext>
            </a:extLst>
          </p:cNvPr>
          <p:cNvPicPr>
            <a:picLocks noGrp="1" noChangeAspect="1" noChangeArrowheads="1"/>
          </p:cNvPicPr>
          <p:nvPr>
            <p:ph type="tbl" sz="quarter" idx="14"/>
          </p:nvPr>
        </p:nvPicPr>
        <p:blipFill>
          <a:blip r:embed="rId2">
            <a:extLst>
              <a:ext uri="{28A0092B-C50C-407E-A947-70E740481C1C}">
                <a14:useLocalDpi xmlns:a14="http://schemas.microsoft.com/office/drawing/2010/main" val="0"/>
              </a:ext>
            </a:extLst>
          </a:blip>
          <a:srcRect/>
          <a:stretch>
            <a:fillRect/>
          </a:stretch>
        </p:blipFill>
        <p:spPr bwMode="auto">
          <a:xfrm>
            <a:off x="838200" y="466436"/>
            <a:ext cx="10515600" cy="534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74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1000"/>
                                        <p:tgtEl>
                                          <p:spTgt spid="4098"/>
                                        </p:tgtEl>
                                      </p:cBhvr>
                                    </p:animEffect>
                                    <p:anim calcmode="lin" valueType="num">
                                      <p:cBhvr>
                                        <p:cTn id="8" dur="1000" fill="hold"/>
                                        <p:tgtEl>
                                          <p:spTgt spid="4098"/>
                                        </p:tgtEl>
                                        <p:attrNameLst>
                                          <p:attrName>ppt_x</p:attrName>
                                        </p:attrNameLst>
                                      </p:cBhvr>
                                      <p:tavLst>
                                        <p:tav tm="0">
                                          <p:val>
                                            <p:strVal val="#ppt_x"/>
                                          </p:val>
                                        </p:tav>
                                        <p:tav tm="100000">
                                          <p:val>
                                            <p:strVal val="#ppt_x"/>
                                          </p:val>
                                        </p:tav>
                                      </p:tavLst>
                                    </p:anim>
                                    <p:anim calcmode="lin" valueType="num">
                                      <p:cBhvr>
                                        <p:cTn id="9"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66065"/>
            <a:ext cx="10515600" cy="1325563"/>
          </a:xfrm>
          <a:effectLst>
            <a:outerShdw blurRad="50800" dist="50800" dir="5400000" algn="ctr" rotWithShape="0">
              <a:srgbClr val="000000">
                <a:alpha val="79000"/>
              </a:srgbClr>
            </a:outerShdw>
          </a:effectLst>
        </p:spPr>
        <p:txBody>
          <a:bodyPr/>
          <a:lstStyle/>
          <a:p>
            <a:r>
              <a:rPr lang="en-CA" b="1" dirty="0" err="1" smtClean="0">
                <a:solidFill>
                  <a:schemeClr val="bg1"/>
                </a:solidFill>
              </a:rPr>
              <a:t>Xalmas</a:t>
            </a:r>
            <a:r>
              <a:rPr lang="en-CA" b="1" dirty="0" smtClean="0">
                <a:solidFill>
                  <a:schemeClr val="bg1"/>
                </a:solidFill>
              </a:rPr>
              <a:t> &amp; </a:t>
            </a:r>
            <a:r>
              <a:rPr lang="en-CA" b="1" dirty="0" err="1" smtClean="0">
                <a:solidFill>
                  <a:schemeClr val="bg1"/>
                </a:solidFill>
              </a:rPr>
              <a:t>dalmas</a:t>
            </a:r>
            <a:r>
              <a:rPr lang="en-CA" b="1" dirty="0" smtClean="0">
                <a:solidFill>
                  <a:schemeClr val="bg1"/>
                </a:solidFill>
              </a:rPr>
              <a:t> demonstration</a:t>
            </a:r>
            <a:endParaRPr lang="en-CA" b="1" dirty="0">
              <a:solidFill>
                <a:schemeClr val="bg1"/>
              </a:solidFill>
            </a:endParaRPr>
          </a:p>
        </p:txBody>
      </p:sp>
      <p:sp>
        <p:nvSpPr>
          <p:cNvPr id="4" name="Date Placeholder 3"/>
          <p:cNvSpPr>
            <a:spLocks noGrp="1"/>
          </p:cNvSpPr>
          <p:nvPr>
            <p:ph type="dt" sz="half" idx="10"/>
          </p:nvPr>
        </p:nvSpPr>
        <p:spPr/>
        <p:txBody>
          <a:bodyPr/>
          <a:lstStyle/>
          <a:p>
            <a:r>
              <a:rPr lang="en-US" smtClean="0"/>
              <a:t>20XX</a:t>
            </a:r>
            <a:endParaRPr lang="en-US" dirty="0"/>
          </a:p>
        </p:txBody>
      </p:sp>
      <p:sp>
        <p:nvSpPr>
          <p:cNvPr id="5" name="Footer Placeholder 4"/>
          <p:cNvSpPr>
            <a:spLocks noGrp="1"/>
          </p:cNvSpPr>
          <p:nvPr>
            <p:ph type="ftr" sz="quarter" idx="11"/>
          </p:nvPr>
        </p:nvSpPr>
        <p:spPr/>
        <p:txBody>
          <a:bodyPr/>
          <a:lstStyle/>
          <a:p>
            <a:r>
              <a:rPr lang="en-US" smtClean="0"/>
              <a:t>PRESENTATION TITLE</a:t>
            </a:r>
            <a:endParaRPr lang="en-US" dirty="0"/>
          </a:p>
        </p:txBody>
      </p:sp>
      <p:sp>
        <p:nvSpPr>
          <p:cNvPr id="6" name="Slide Number Placeholder 5"/>
          <p:cNvSpPr>
            <a:spLocks noGrp="1"/>
          </p:cNvSpPr>
          <p:nvPr>
            <p:ph type="sldNum" sz="quarter" idx="12"/>
          </p:nvPr>
        </p:nvSpPr>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73532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1680B9-F8F5-7557-258E-6BCD9B1B7517}"/>
              </a:ext>
            </a:extLst>
          </p:cNvPr>
          <p:cNvSpPr>
            <a:spLocks noGrp="1"/>
          </p:cNvSpPr>
          <p:nvPr>
            <p:ph type="title"/>
          </p:nvPr>
        </p:nvSpPr>
        <p:spPr>
          <a:xfrm rot="10800000" flipV="1">
            <a:off x="617351" y="213538"/>
            <a:ext cx="6696075" cy="775856"/>
          </a:xfrm>
          <a:effectLst>
            <a:outerShdw blurRad="50800" dist="50800" dir="5400000" algn="ctr" rotWithShape="0">
              <a:srgbClr val="000000">
                <a:alpha val="82000"/>
              </a:srgbClr>
            </a:outerShdw>
          </a:effectLst>
        </p:spPr>
        <p:txBody>
          <a:bodyPr>
            <a:noAutofit/>
          </a:bodyPr>
          <a:lstStyle/>
          <a:p>
            <a:r>
              <a:rPr lang="en-CA" b="1" i="0" dirty="0" smtClean="0">
                <a:solidFill>
                  <a:schemeClr val="bg1"/>
                </a:solidFill>
                <a:effectLst/>
                <a:latin typeface="Arial" panose="020B0604020202020204" pitchFamily="34" charset="0"/>
                <a:cs typeface="Arial" panose="020B0604020202020204" pitchFamily="34" charset="0"/>
              </a:rPr>
              <a:t>Appendix 1 </a:t>
            </a:r>
            <a:r>
              <a:rPr lang="en-CA" b="1" i="0" dirty="0">
                <a:solidFill>
                  <a:schemeClr val="bg1"/>
                </a:solidFill>
                <a:effectLst/>
                <a:latin typeface="Arial" panose="020B0604020202020204" pitchFamily="34" charset="0"/>
                <a:cs typeface="Arial" panose="020B0604020202020204" pitchFamily="34" charset="0"/>
              </a:rPr>
              <a:t/>
            </a:r>
            <a:br>
              <a:rPr lang="en-CA" b="1" i="0" dirty="0">
                <a:solidFill>
                  <a:schemeClr val="bg1"/>
                </a:solidFill>
                <a:effectLst/>
                <a:latin typeface="Arial" panose="020B0604020202020204" pitchFamily="34" charset="0"/>
                <a:cs typeface="Arial" panose="020B0604020202020204" pitchFamily="34" charset="0"/>
              </a:rPr>
            </a:br>
            <a:endParaRPr lang="en-CA" dirty="0">
              <a:solidFill>
                <a:schemeClr val="bg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 xmlns:a16="http://schemas.microsoft.com/office/drawing/2014/main" id="{94385394-289A-CF7C-1870-BCE748BB77D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 xmlns:a16="http://schemas.microsoft.com/office/drawing/2014/main" id="{2E465518-379A-8FE4-3EFE-8F3FD0D9BA2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 xmlns:a16="http://schemas.microsoft.com/office/drawing/2014/main" id="{931836E3-36FE-D127-A15B-3D25EB918A9D}"/>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2050" name="Picture 2">
            <a:extLst>
              <a:ext uri="{FF2B5EF4-FFF2-40B4-BE49-F238E27FC236}">
                <a16:creationId xmlns="" xmlns:a16="http://schemas.microsoft.com/office/drawing/2014/main" id="{88AB9D94-1976-5EF6-2300-3BC70F509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736" y="723014"/>
            <a:ext cx="9727250" cy="591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04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15</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 y="-116158"/>
            <a:ext cx="4297680" cy="6837633"/>
          </a:xfrm>
          <a:prstGeom prst="rect">
            <a:avLst/>
          </a:prstGeom>
        </p:spPr>
      </p:pic>
    </p:spTree>
    <p:extLst>
      <p:ext uri="{BB962C8B-B14F-4D97-AF65-F5344CB8AC3E}">
        <p14:creationId xmlns:p14="http://schemas.microsoft.com/office/powerpoint/2010/main" val="23616542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16</a:t>
            </a:fld>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8001"/>
          </a:xfrm>
          <a:prstGeom prst="rect">
            <a:avLst/>
          </a:prstGeom>
        </p:spPr>
      </p:pic>
    </p:spTree>
    <p:extLst>
      <p:ext uri="{BB962C8B-B14F-4D97-AF65-F5344CB8AC3E}">
        <p14:creationId xmlns:p14="http://schemas.microsoft.com/office/powerpoint/2010/main" val="19697875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BEF5859-10C9-4588-9727-B9362E26C29D}"/>
              </a:ext>
            </a:extLst>
          </p:cNvPr>
          <p:cNvSpPr>
            <a:spLocks noGrp="1"/>
          </p:cNvSpPr>
          <p:nvPr>
            <p:ph type="title"/>
          </p:nvPr>
        </p:nvSpPr>
        <p:spPr>
          <a:xfrm>
            <a:off x="1455419" y="-107315"/>
            <a:ext cx="2895600" cy="1325563"/>
          </a:xfrm>
          <a:effectLst>
            <a:outerShdw blurRad="50800" dist="50800" dir="5400000" algn="ctr" rotWithShape="0">
              <a:srgbClr val="000000">
                <a:alpha val="96000"/>
              </a:srgbClr>
            </a:outerShdw>
          </a:effectLst>
        </p:spPr>
        <p:txBody>
          <a:bodyPr/>
          <a:lstStyle/>
          <a:p>
            <a:r>
              <a:rPr lang="en-US" sz="4400" dirty="0">
                <a:latin typeface="Arial" panose="020B0604020202020204" pitchFamily="34" charset="0"/>
                <a:cs typeface="Arial" panose="020B0604020202020204" pitchFamily="34" charset="0"/>
              </a:rPr>
              <a:t>AGENDA</a:t>
            </a:r>
          </a:p>
        </p:txBody>
      </p:sp>
      <p:sp>
        <p:nvSpPr>
          <p:cNvPr id="3" name="Content Placeholder 2">
            <a:extLst>
              <a:ext uri="{FF2B5EF4-FFF2-40B4-BE49-F238E27FC236}">
                <a16:creationId xmlns="" xmlns:a16="http://schemas.microsoft.com/office/drawing/2014/main" id="{5671D7E5-EF66-4BCD-8DAA-E9061157F0BE}"/>
              </a:ext>
            </a:extLst>
          </p:cNvPr>
          <p:cNvSpPr>
            <a:spLocks noGrp="1"/>
          </p:cNvSpPr>
          <p:nvPr>
            <p:ph idx="1"/>
          </p:nvPr>
        </p:nvSpPr>
        <p:spPr>
          <a:xfrm>
            <a:off x="1333499" y="1623694"/>
            <a:ext cx="8054341" cy="4492626"/>
          </a:xfrm>
          <a:effectLst>
            <a:outerShdw blurRad="50800" dist="50800" dir="5400000" algn="ctr" rotWithShape="0">
              <a:schemeClr val="tx1">
                <a:alpha val="96000"/>
              </a:schemeClr>
            </a:outerShdw>
          </a:effectLst>
        </p:spPr>
        <p:txBody>
          <a:bodyPr>
            <a:noAutofit/>
          </a:bodyPr>
          <a:lstStyle/>
          <a:p>
            <a:pPr marL="285750" indent="-285750">
              <a:buFont typeface="Wingdings" panose="05000000000000000000" pitchFamily="2" charset="2"/>
              <a:buChar char="ü"/>
            </a:pPr>
            <a:r>
              <a:rPr lang="en-US" sz="2800" b="1" dirty="0" err="1" smtClean="0">
                <a:solidFill>
                  <a:srgbClr val="FFFF00"/>
                </a:solidFill>
                <a:latin typeface="Arial" panose="020B0604020202020204" pitchFamily="34" charset="0"/>
                <a:cs typeface="Arial" panose="020B0604020202020204" pitchFamily="34" charset="0"/>
              </a:rPr>
              <a:t>Xalmas</a:t>
            </a:r>
            <a:r>
              <a:rPr lang="en-US" sz="2800" b="1" dirty="0" smtClean="0">
                <a:solidFill>
                  <a:srgbClr val="FFFF00"/>
                </a:solidFill>
                <a:latin typeface="Arial" panose="020B0604020202020204" pitchFamily="34" charset="0"/>
                <a:cs typeface="Arial" panose="020B0604020202020204" pitchFamily="34" charset="0"/>
              </a:rPr>
              <a:t> </a:t>
            </a:r>
            <a:r>
              <a:rPr lang="en-US" sz="2800" b="1" dirty="0">
                <a:solidFill>
                  <a:srgbClr val="FFFF00"/>
                </a:solidFill>
                <a:latin typeface="Arial" panose="020B0604020202020204" pitchFamily="34" charset="0"/>
                <a:cs typeface="Arial" panose="020B0604020202020204" pitchFamily="34" charset="0"/>
              </a:rPr>
              <a:t>Ecosystem &amp; </a:t>
            </a:r>
            <a:r>
              <a:rPr lang="en-US" sz="2800" b="1" dirty="0" err="1">
                <a:solidFill>
                  <a:srgbClr val="FFFF00"/>
                </a:solidFill>
                <a:latin typeface="Arial" panose="020B0604020202020204" pitchFamily="34" charset="0"/>
                <a:cs typeface="Arial" panose="020B0604020202020204" pitchFamily="34" charset="0"/>
              </a:rPr>
              <a:t>Dalmas</a:t>
            </a:r>
            <a:r>
              <a:rPr lang="en-US" sz="2800" b="1" dirty="0">
                <a:solidFill>
                  <a:srgbClr val="FFFF00"/>
                </a:solidFill>
                <a:latin typeface="Arial" panose="020B0604020202020204" pitchFamily="34" charset="0"/>
                <a:cs typeface="Arial" panose="020B0604020202020204" pitchFamily="34" charset="0"/>
              </a:rPr>
              <a:t> Tokens</a:t>
            </a:r>
          </a:p>
          <a:p>
            <a:pPr marL="285750" indent="-285750">
              <a:buFont typeface="Wingdings" panose="05000000000000000000" pitchFamily="2" charset="2"/>
              <a:buChar char="ü"/>
            </a:pPr>
            <a:r>
              <a:rPr lang="en-US" sz="2800" b="1" dirty="0" err="1" smtClean="0">
                <a:solidFill>
                  <a:srgbClr val="FFFF00"/>
                </a:solidFill>
                <a:latin typeface="Arial" panose="020B0604020202020204" pitchFamily="34" charset="0"/>
                <a:cs typeface="Arial" panose="020B0604020202020204" pitchFamily="34" charset="0"/>
              </a:rPr>
              <a:t>Xalmas</a:t>
            </a:r>
            <a:r>
              <a:rPr lang="en-US" sz="2800" b="1" dirty="0" smtClean="0">
                <a:solidFill>
                  <a:srgbClr val="FFFF00"/>
                </a:solidFill>
                <a:latin typeface="Arial" panose="020B0604020202020204" pitchFamily="34" charset="0"/>
                <a:cs typeface="Arial" panose="020B0604020202020204" pitchFamily="34" charset="0"/>
              </a:rPr>
              <a:t> Technical</a:t>
            </a:r>
          </a:p>
          <a:p>
            <a:pPr marL="285750" indent="-285750">
              <a:buFont typeface="Wingdings" panose="05000000000000000000" pitchFamily="2" charset="2"/>
              <a:buChar char="ü"/>
            </a:pPr>
            <a:r>
              <a:rPr lang="en-US" sz="2800" b="1" dirty="0" smtClean="0">
                <a:solidFill>
                  <a:srgbClr val="FFFF00"/>
                </a:solidFill>
                <a:latin typeface="Arial" panose="020B0604020202020204" pitchFamily="34" charset="0"/>
                <a:cs typeface="Arial" panose="020B0604020202020204" pitchFamily="34" charset="0"/>
              </a:rPr>
              <a:t>Technical Architecture</a:t>
            </a:r>
          </a:p>
          <a:p>
            <a:pPr marL="285750" indent="-285750">
              <a:buFont typeface="Wingdings" panose="05000000000000000000" pitchFamily="2" charset="2"/>
              <a:buChar char="ü"/>
            </a:pPr>
            <a:r>
              <a:rPr lang="en-US" sz="2800" b="1" dirty="0" smtClean="0">
                <a:solidFill>
                  <a:srgbClr val="FFFF00"/>
                </a:solidFill>
                <a:latin typeface="Arial" panose="020B0604020202020204" pitchFamily="34" charset="0"/>
                <a:cs typeface="Arial" panose="020B0604020202020204" pitchFamily="34" charset="0"/>
              </a:rPr>
              <a:t>Technology Stack</a:t>
            </a:r>
          </a:p>
          <a:p>
            <a:pPr marL="285750" indent="-285750">
              <a:buFont typeface="Wingdings" panose="05000000000000000000" pitchFamily="2" charset="2"/>
              <a:buChar char="ü"/>
            </a:pPr>
            <a:r>
              <a:rPr lang="en-US" sz="2800" b="1" dirty="0" smtClean="0">
                <a:solidFill>
                  <a:srgbClr val="FFFF00"/>
                </a:solidFill>
                <a:latin typeface="Arial" panose="020B0604020202020204" pitchFamily="34" charset="0"/>
                <a:cs typeface="Arial" panose="020B0604020202020204" pitchFamily="34" charset="0"/>
              </a:rPr>
              <a:t>Deployment </a:t>
            </a:r>
            <a:r>
              <a:rPr lang="en-US" sz="2800" b="1" dirty="0">
                <a:solidFill>
                  <a:srgbClr val="FFFF00"/>
                </a:solidFill>
                <a:latin typeface="Arial" panose="020B0604020202020204" pitchFamily="34" charset="0"/>
                <a:cs typeface="Arial" panose="020B0604020202020204" pitchFamily="34" charset="0"/>
              </a:rPr>
              <a:t>Plan</a:t>
            </a:r>
          </a:p>
        </p:txBody>
      </p:sp>
      <p:sp>
        <p:nvSpPr>
          <p:cNvPr id="5" name="Date Placeholder 4">
            <a:extLst>
              <a:ext uri="{FF2B5EF4-FFF2-40B4-BE49-F238E27FC236}">
                <a16:creationId xmlns=""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2022</a:t>
            </a:r>
          </a:p>
        </p:txBody>
      </p:sp>
      <p:sp>
        <p:nvSpPr>
          <p:cNvPr id="4" name="Footer Placeholder 3">
            <a:extLst>
              <a:ext uri="{FF2B5EF4-FFF2-40B4-BE49-F238E27FC236}">
                <a16:creationId xmlns=""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Project 3</a:t>
            </a:r>
          </a:p>
        </p:txBody>
      </p:sp>
      <p:sp>
        <p:nvSpPr>
          <p:cNvPr id="6" name="Slide Number Placeholder 5">
            <a:extLst>
              <a:ext uri="{FF2B5EF4-FFF2-40B4-BE49-F238E27FC236}">
                <a16:creationId xmlns=""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0080" y="2485866"/>
            <a:ext cx="4572000" cy="4572000"/>
          </a:xfrm>
          <a:prstGeom prst="rect">
            <a:avLst/>
          </a:prstGeom>
        </p:spPr>
      </p:pic>
    </p:spTree>
    <p:extLst>
      <p:ext uri="{BB962C8B-B14F-4D97-AF65-F5344CB8AC3E}">
        <p14:creationId xmlns:p14="http://schemas.microsoft.com/office/powerpoint/2010/main" val="171321959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
        <p:nvSpPr>
          <p:cNvPr id="3" name="Text Placeholder 2">
            <a:extLst>
              <a:ext uri="{FF2B5EF4-FFF2-40B4-BE49-F238E27FC236}">
                <a16:creationId xmlns="" xmlns:a16="http://schemas.microsoft.com/office/drawing/2014/main" id="{9D5232F9-FD00-464A-9F17-619C91AEF8F3}"/>
              </a:ext>
            </a:extLst>
          </p:cNvPr>
          <p:cNvSpPr>
            <a:spLocks noGrp="1"/>
          </p:cNvSpPr>
          <p:nvPr>
            <p:ph type="body" idx="1"/>
          </p:nvPr>
        </p:nvSpPr>
        <p:spPr>
          <a:xfrm>
            <a:off x="304358" y="1244820"/>
            <a:ext cx="11744960" cy="5966101"/>
          </a:xfrm>
          <a:effectLst>
            <a:outerShdw blurRad="50800" dist="50800" dir="5400000" algn="ctr" rotWithShape="0">
              <a:srgbClr val="000000">
                <a:alpha val="99000"/>
              </a:srgbClr>
            </a:outerShdw>
          </a:effectLst>
        </p:spPr>
        <p:txBody>
          <a:bodyPr>
            <a:noAutofit/>
          </a:bodyPr>
          <a:lstStyle/>
          <a:p>
            <a:pPr marL="285750" indent="-285750" algn="l">
              <a:buFont typeface="Wingdings" panose="05000000000000000000" pitchFamily="2" charset="2"/>
              <a:buChar char="Ø"/>
            </a:pPr>
            <a:r>
              <a:rPr lang="en-US" sz="2000" b="1" i="0"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Business Owner &gt;&gt;Elon </a:t>
            </a:r>
            <a:r>
              <a:rPr lang="en-US" sz="2000" b="1" i="0" dirty="0" err="1">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Dumond</a:t>
            </a:r>
            <a:r>
              <a:rPr lang="en-US" sz="2000" b="1" i="0" dirty="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 an international diamond </a:t>
            </a:r>
            <a:r>
              <a:rPr lang="en-US" sz="2000" b="1" i="0"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trader</a:t>
            </a:r>
          </a:p>
          <a:p>
            <a:pPr marL="285750" indent="-285750" algn="l">
              <a:buFont typeface="Wingdings" panose="05000000000000000000" pitchFamily="2" charset="2"/>
              <a:buChar char="Ø"/>
            </a:pPr>
            <a:r>
              <a:rPr lang="en-US" sz="2000" b="1"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Looking for &gt;&gt;Expansion of Market</a:t>
            </a:r>
          </a:p>
          <a:p>
            <a:pPr marL="285750" indent="-285750" algn="l">
              <a:buFont typeface="Wingdings" panose="05000000000000000000" pitchFamily="2" charset="2"/>
              <a:buChar char="Ø"/>
            </a:pPr>
            <a:r>
              <a:rPr lang="en-US" sz="2000" b="1" i="0"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Market challenge&gt;&gt; more customers willing to pay high price </a:t>
            </a:r>
          </a:p>
          <a:p>
            <a:pPr marL="285750" indent="-285750" algn="l">
              <a:buFont typeface="Wingdings" panose="05000000000000000000" pitchFamily="2" charset="2"/>
              <a:buChar char="Ø"/>
            </a:pPr>
            <a:r>
              <a:rPr lang="en-US" sz="2000" b="1" i="0"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 Business Proposal &gt;&gt; </a:t>
            </a:r>
            <a:r>
              <a:rPr lang="en-US" sz="2000" b="1" dirty="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S</a:t>
            </a:r>
            <a:r>
              <a:rPr lang="en-US" sz="2000" b="1" i="0"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tart up a new </a:t>
            </a:r>
            <a:r>
              <a:rPr lang="en-US" sz="2000" b="1" i="0" dirty="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business idea to attract more customers by offering certified and high-grade diamonds as an investment opportunity given the continuous value appreciation of diamonds, and by selling tokens that are backed by diamonds through the blockchain worldwide. </a:t>
            </a:r>
            <a:endParaRPr lang="en-US" sz="2000" b="1" i="0"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endParaRPr>
          </a:p>
          <a:p>
            <a:pPr marL="285750" indent="-285750" algn="l">
              <a:buFont typeface="Wingdings" panose="05000000000000000000" pitchFamily="2" charset="2"/>
              <a:buChar char="Ø"/>
            </a:pPr>
            <a:r>
              <a:rPr lang="en-US" sz="2000" b="1"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Why?? &gt;&gt;</a:t>
            </a:r>
            <a:r>
              <a:rPr lang="en-US" sz="2000" b="1" i="0"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Diamonds </a:t>
            </a:r>
            <a:r>
              <a:rPr lang="en-US" sz="2000" b="1" i="0" dirty="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are an ideal asset for backing a token since they are rare, take a billion years to develop, have several millennia of history as a recognized store of value, and are small and therefore easily stored and transported</a:t>
            </a:r>
            <a:r>
              <a:rPr lang="en-US" sz="2000" b="1" i="0"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a:t>
            </a:r>
          </a:p>
          <a:p>
            <a:pPr algn="l"/>
            <a:endParaRPr lang="en-US" sz="2000" b="1" i="0" dirty="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endParaRPr>
          </a:p>
          <a:p>
            <a:pPr algn="l"/>
            <a:r>
              <a:rPr lang="en-US" sz="2000" b="1" i="0"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Initial Steps Taken &gt;&gt;&gt;&gt;</a:t>
            </a:r>
          </a:p>
          <a:p>
            <a:pPr algn="l"/>
            <a:r>
              <a:rPr lang="en-US" sz="2000" b="1" i="0" dirty="0" smtClean="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Elon </a:t>
            </a:r>
            <a:r>
              <a:rPr lang="en-US" sz="2000" b="1" i="0" dirty="0">
                <a:solidFill>
                  <a:srgbClr val="FFFF00"/>
                </a:solidFill>
                <a:effectLst>
                  <a:outerShdw blurRad="50800" dist="50800" dir="5400000" algn="ctr" rotWithShape="0">
                    <a:srgbClr val="000000">
                      <a:alpha val="92000"/>
                    </a:srgbClr>
                  </a:outerShdw>
                </a:effectLst>
                <a:latin typeface="Arial" panose="020B0604020202020204" pitchFamily="34" charset="0"/>
                <a:cs typeface="Arial" panose="020B0604020202020204" pitchFamily="34" charset="0"/>
              </a:rPr>
              <a:t>has contacted the FT32 Consulting Group for developing the technology solution that will enable his business idea</a:t>
            </a:r>
          </a:p>
        </p:txBody>
      </p:sp>
      <p:sp>
        <p:nvSpPr>
          <p:cNvPr id="11" name="Title 1">
            <a:extLst>
              <a:ext uri="{FF2B5EF4-FFF2-40B4-BE49-F238E27FC236}">
                <a16:creationId xmlns="" xmlns:a16="http://schemas.microsoft.com/office/drawing/2014/main" id="{CFE75451-6A4B-484B-9ED1-353CCE25B0F4}"/>
              </a:ext>
            </a:extLst>
          </p:cNvPr>
          <p:cNvSpPr>
            <a:spLocks noGrp="1"/>
          </p:cNvSpPr>
          <p:nvPr>
            <p:ph type="title"/>
          </p:nvPr>
        </p:nvSpPr>
        <p:spPr>
          <a:xfrm>
            <a:off x="870809" y="-721678"/>
            <a:ext cx="12192000" cy="1443355"/>
          </a:xfrm>
          <a:effectLst>
            <a:outerShdw blurRad="50800" dist="50800" dir="5400000" algn="ctr" rotWithShape="0">
              <a:srgbClr val="000000">
                <a:alpha val="98000"/>
              </a:srgbClr>
            </a:outerShdw>
          </a:effectLst>
        </p:spPr>
        <p:txBody>
          <a:bodyPr/>
          <a:lstStyle/>
          <a:p>
            <a:r>
              <a:rPr lang="en-US" b="1" dirty="0" smtClean="0">
                <a:solidFill>
                  <a:schemeClr val="bg1"/>
                </a:solidFill>
                <a:effectLst>
                  <a:outerShdw blurRad="50800" dist="38100" dir="2700000" algn="tl" rotWithShape="0">
                    <a:prstClr val="black">
                      <a:alpha val="40000"/>
                    </a:prstClr>
                  </a:outerShdw>
                </a:effectLst>
              </a:rPr>
              <a:t>SUMMARY</a:t>
            </a:r>
            <a:endParaRPr lang="en-US" b="1" dirty="0">
              <a:solidFill>
                <a:schemeClr val="bg1"/>
              </a:solidFill>
              <a:effectLst>
                <a:outerShdw blurRad="50800" dist="38100" dir="2700000" algn="tl" rotWithShape="0">
                  <a:prstClr val="black">
                    <a:alpha val="40000"/>
                  </a:prstClr>
                </a:outerShdw>
              </a:effectLst>
            </a:endParaRP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6320" y="0"/>
            <a:ext cx="2265679" cy="1913743"/>
          </a:xfrm>
          <a:prstGeom prst="rect">
            <a:avLst/>
          </a:prstGeom>
        </p:spPr>
      </p:pic>
    </p:spTree>
    <p:extLst>
      <p:ext uri="{BB962C8B-B14F-4D97-AF65-F5344CB8AC3E}">
        <p14:creationId xmlns:p14="http://schemas.microsoft.com/office/powerpoint/2010/main" val="357151636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500" fill="hold"/>
                                        <p:tgtEl>
                                          <p:spTgt spid="11"/>
                                        </p:tgtEl>
                                        <p:attrNameLst>
                                          <p:attrName>ppt_x</p:attrName>
                                        </p:attrNameLst>
                                      </p:cBhvr>
                                      <p:tavLst>
                                        <p:tav tm="0">
                                          <p:val>
                                            <p:strVal val="#ppt_x"/>
                                          </p:val>
                                        </p:tav>
                                        <p:tav tm="100000">
                                          <p:val>
                                            <p:strVal val="#ppt_x"/>
                                          </p:val>
                                        </p:tav>
                                      </p:tavLst>
                                    </p:anim>
                                    <p:anim calcmode="lin" valueType="num">
                                      <p:cBhvr additive="base">
                                        <p:cTn id="5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Subtitle 4">
            <a:extLst>
              <a:ext uri="{FF2B5EF4-FFF2-40B4-BE49-F238E27FC236}">
                <a16:creationId xmlns="" xmlns:a16="http://schemas.microsoft.com/office/drawing/2014/main" id="{ADC632D0-0E41-D504-FEFA-594CF1A34491}"/>
              </a:ext>
            </a:extLst>
          </p:cNvPr>
          <p:cNvSpPr>
            <a:spLocks noGrp="1"/>
          </p:cNvSpPr>
          <p:nvPr>
            <p:ph type="subTitle" idx="1"/>
          </p:nvPr>
        </p:nvSpPr>
        <p:spPr>
          <a:xfrm>
            <a:off x="6991350" y="4184072"/>
            <a:ext cx="4179570" cy="526473"/>
          </a:xfrm>
        </p:spPr>
        <p:txBody>
          <a:bodyPr>
            <a:normAutofit fontScale="25000" lnSpcReduction="20000"/>
          </a:bodyPr>
          <a:lstStyle/>
          <a:p>
            <a:r>
              <a:rPr lang="en-US" sz="8000" dirty="0"/>
              <a:t/>
            </a:r>
            <a:br>
              <a:rPr lang="en-US" sz="8000" dirty="0"/>
            </a:br>
            <a:r>
              <a:rPr lang="en-US" sz="8000" dirty="0"/>
              <a:t/>
            </a:r>
            <a:br>
              <a:rPr lang="en-US" sz="8000" dirty="0"/>
            </a:br>
            <a:r>
              <a:rPr lang="en-US" dirty="0"/>
              <a:t/>
            </a:r>
            <a:br>
              <a:rPr lang="en-US" dirty="0"/>
            </a:br>
            <a:endParaRPr lang="en-CA" dirty="0"/>
          </a:p>
        </p:txBody>
      </p:sp>
      <p:sp>
        <p:nvSpPr>
          <p:cNvPr id="4" name="TextBox 3"/>
          <p:cNvSpPr txBox="1"/>
          <p:nvPr/>
        </p:nvSpPr>
        <p:spPr>
          <a:xfrm>
            <a:off x="1717040" y="-59690"/>
            <a:ext cx="11176000" cy="1077218"/>
          </a:xfrm>
          <a:prstGeom prst="rect">
            <a:avLst/>
          </a:prstGeom>
          <a:noFill/>
          <a:effectLst>
            <a:outerShdw blurRad="50800" dist="50800" dir="5400000" algn="ctr" rotWithShape="0">
              <a:srgbClr val="000000">
                <a:alpha val="81000"/>
              </a:srgbClr>
            </a:outerShdw>
          </a:effectLst>
        </p:spPr>
        <p:txBody>
          <a:bodyPr wrap="square" rtlCol="0">
            <a:spAutoFit/>
          </a:bodyPr>
          <a:lstStyle/>
          <a:p>
            <a:r>
              <a:rPr lang="en-CA" sz="2800" b="1" dirty="0">
                <a:solidFill>
                  <a:srgbClr val="FFFFFF"/>
                </a:solidFill>
                <a:latin typeface="Arial" panose="020B0604020202020204" pitchFamily="34" charset="0"/>
                <a:cs typeface="Arial" panose="020B0604020202020204" pitchFamily="34" charset="0"/>
              </a:rPr>
              <a:t>Problems </a:t>
            </a:r>
            <a:r>
              <a:rPr lang="en-CA" sz="2800" b="1" dirty="0" smtClean="0">
                <a:solidFill>
                  <a:srgbClr val="FFFFFF"/>
                </a:solidFill>
                <a:latin typeface="Arial" panose="020B0604020202020204" pitchFamily="34" charset="0"/>
                <a:cs typeface="Arial" panose="020B0604020202020204" pitchFamily="34" charset="0"/>
              </a:rPr>
              <a:t>&amp; Solutions Identification:</a:t>
            </a:r>
          </a:p>
          <a:p>
            <a:endParaRPr lang="en-CA" dirty="0"/>
          </a:p>
          <a:p>
            <a:endParaRPr lang="en-CA"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1840" y="-1"/>
            <a:ext cx="2550160" cy="685800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733124578"/>
              </p:ext>
            </p:extLst>
          </p:nvPr>
        </p:nvGraphicFramePr>
        <p:xfrm>
          <a:off x="0" y="548640"/>
          <a:ext cx="9641840" cy="6309360"/>
        </p:xfrm>
        <a:graphic>
          <a:graphicData uri="http://schemas.openxmlformats.org/drawingml/2006/table">
            <a:tbl>
              <a:tblPr firstRow="1" bandRow="1">
                <a:tableStyleId>{5C22544A-7EE6-4342-B048-85BDC9FD1C3A}</a:tableStyleId>
              </a:tblPr>
              <a:tblGrid>
                <a:gridCol w="4820920"/>
                <a:gridCol w="4820920"/>
              </a:tblGrid>
              <a:tr h="2054268">
                <a:tc>
                  <a:txBody>
                    <a:bodyPr/>
                    <a:lstStyle/>
                    <a:p>
                      <a:r>
                        <a:rPr lang="en-US" sz="1200" b="1" dirty="0" smtClean="0">
                          <a:solidFill>
                            <a:schemeClr val="tx1"/>
                          </a:solidFill>
                          <a:latin typeface="Arial" panose="020B0604020202020204" pitchFamily="34" charset="0"/>
                          <a:cs typeface="Arial" panose="020B0604020202020204" pitchFamily="34" charset="0"/>
                        </a:rPr>
                        <a:t>Perceived Distrust </a:t>
                      </a:r>
                      <a:r>
                        <a:rPr lang="en-US" sz="1200" b="0" dirty="0" smtClean="0">
                          <a:solidFill>
                            <a:schemeClr val="tx1"/>
                          </a:solidFill>
                          <a:latin typeface="Arial" panose="020B0604020202020204" pitchFamily="34" charset="0"/>
                          <a:cs typeface="Arial" panose="020B0604020202020204" pitchFamily="34" charset="0"/>
                        </a:rPr>
                        <a:t>- Customers are afraid of investing in a non-physical asset that is not secured or guaranteed by a bank or financial institution</a:t>
                      </a:r>
                      <a:endParaRPr lang="en-CA" sz="1200"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smtClean="0">
                          <a:solidFill>
                            <a:srgbClr val="24292F"/>
                          </a:solidFill>
                          <a:effectLst/>
                          <a:latin typeface="Arial" panose="020B0604020202020204" pitchFamily="34" charset="0"/>
                          <a:cs typeface="Arial" panose="020B0604020202020204" pitchFamily="34" charset="0"/>
                        </a:rPr>
                        <a:t>The value of the </a:t>
                      </a:r>
                      <a:r>
                        <a:rPr lang="en-US" sz="1200" b="0" i="0" dirty="0" err="1" smtClean="0">
                          <a:solidFill>
                            <a:srgbClr val="24292F"/>
                          </a:solidFill>
                          <a:effectLst/>
                          <a:latin typeface="Arial" panose="020B0604020202020204" pitchFamily="34" charset="0"/>
                          <a:cs typeface="Arial" panose="020B0604020202020204" pitchFamily="34" charset="0"/>
                        </a:rPr>
                        <a:t>Dalmas</a:t>
                      </a:r>
                      <a:r>
                        <a:rPr lang="en-US" sz="1200" b="0" i="0" dirty="0" smtClean="0">
                          <a:solidFill>
                            <a:srgbClr val="24292F"/>
                          </a:solidFill>
                          <a:effectLst/>
                          <a:latin typeface="Arial" panose="020B0604020202020204" pitchFamily="34" charset="0"/>
                          <a:cs typeface="Arial" panose="020B0604020202020204" pitchFamily="34" charset="0"/>
                        </a:rPr>
                        <a:t> tokens will be backed by real Diamonds that will be stored in secured and insured vaults located in global locations offered by brokers. Each diamond will have an NFT registering the diamond as an asset attached to the </a:t>
                      </a:r>
                      <a:r>
                        <a:rPr lang="en-US" sz="1200" b="0" i="0" dirty="0" err="1" smtClean="0">
                          <a:solidFill>
                            <a:srgbClr val="24292F"/>
                          </a:solidFill>
                          <a:effectLst/>
                          <a:latin typeface="Arial" panose="020B0604020202020204" pitchFamily="34" charset="0"/>
                          <a:cs typeface="Arial" panose="020B0604020202020204" pitchFamily="34" charset="0"/>
                        </a:rPr>
                        <a:t>Dalmas</a:t>
                      </a:r>
                      <a:r>
                        <a:rPr lang="en-US" sz="1200" b="0" i="0" dirty="0" smtClean="0">
                          <a:solidFill>
                            <a:srgbClr val="24292F"/>
                          </a:solidFill>
                          <a:effectLst/>
                          <a:latin typeface="Arial" panose="020B0604020202020204" pitchFamily="34" charset="0"/>
                          <a:cs typeface="Arial" panose="020B0604020202020204" pitchFamily="34" charset="0"/>
                        </a:rPr>
                        <a:t> tokens, once an NFT is minted then the registered diamond becomes the property of the shareholders who own the pool of Diamonds. The Diamonds will have an NFT that registers the identification number engraved on the diamonds together with the accompanying Gemological Institute of America (GIA) certification of the quality of the diamond</a:t>
                      </a:r>
                    </a:p>
                    <a:p>
                      <a:endParaRPr lang="en-CA" dirty="0"/>
                    </a:p>
                  </a:txBody>
                  <a:tcPr/>
                </a:tc>
              </a:tr>
              <a:tr h="855945">
                <a:tc>
                  <a:txBody>
                    <a:bodyPr/>
                    <a:lstStyle/>
                    <a:p>
                      <a:r>
                        <a:rPr lang="en-US" sz="1200" b="1" dirty="0" smtClean="0">
                          <a:solidFill>
                            <a:schemeClr val="tx1"/>
                          </a:solidFill>
                          <a:latin typeface="Arial" panose="020B0604020202020204" pitchFamily="34" charset="0"/>
                          <a:cs typeface="Arial" panose="020B0604020202020204" pitchFamily="34" charset="0"/>
                        </a:rPr>
                        <a:t>Limited market </a:t>
                      </a:r>
                      <a:r>
                        <a:rPr lang="en-US" sz="1200" b="0" dirty="0" smtClean="0">
                          <a:solidFill>
                            <a:schemeClr val="tx1"/>
                          </a:solidFill>
                          <a:latin typeface="Arial" panose="020B0604020202020204" pitchFamily="34" charset="0"/>
                          <a:cs typeface="Arial" panose="020B0604020202020204" pitchFamily="34" charset="0"/>
                        </a:rPr>
                        <a:t>- Very few investors would have a large capital to afford investing in high priced diamonds</a:t>
                      </a:r>
                      <a:endParaRPr lang="en-CA" sz="1200"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smtClean="0">
                          <a:solidFill>
                            <a:srgbClr val="24292F"/>
                          </a:solidFill>
                          <a:effectLst/>
                          <a:latin typeface="Arial" panose="020B0604020202020204" pitchFamily="34" charset="0"/>
                          <a:cs typeface="Arial" panose="020B0604020202020204" pitchFamily="34" charset="0"/>
                        </a:rPr>
                        <a:t>A low dollar value of the </a:t>
                      </a:r>
                      <a:r>
                        <a:rPr lang="en-US" sz="1200" b="0" i="0" dirty="0" err="1" smtClean="0">
                          <a:solidFill>
                            <a:srgbClr val="24292F"/>
                          </a:solidFill>
                          <a:effectLst/>
                          <a:latin typeface="Arial" panose="020B0604020202020204" pitchFamily="34" charset="0"/>
                          <a:cs typeface="Arial" panose="020B0604020202020204" pitchFamily="34" charset="0"/>
                        </a:rPr>
                        <a:t>Dalmas</a:t>
                      </a:r>
                      <a:r>
                        <a:rPr lang="en-US" sz="1200" b="0" i="0" dirty="0" smtClean="0">
                          <a:solidFill>
                            <a:srgbClr val="24292F"/>
                          </a:solidFill>
                          <a:effectLst/>
                          <a:latin typeface="Arial" panose="020B0604020202020204" pitchFamily="34" charset="0"/>
                          <a:cs typeface="Arial" panose="020B0604020202020204" pitchFamily="34" charset="0"/>
                        </a:rPr>
                        <a:t> token will allow investors to afford investing with as low as a $10 USD. It will make this investment opportunity accessible to million of investors across the world</a:t>
                      </a:r>
                    </a:p>
                    <a:p>
                      <a:endParaRPr lang="en-CA" dirty="0"/>
                    </a:p>
                  </a:txBody>
                  <a:tcPr/>
                </a:tc>
              </a:tr>
              <a:tr h="1369512">
                <a:tc>
                  <a:txBody>
                    <a:bodyPr/>
                    <a:lstStyle/>
                    <a:p>
                      <a:r>
                        <a:rPr lang="en-US" sz="1200" b="1" dirty="0" smtClean="0">
                          <a:solidFill>
                            <a:schemeClr val="tx1"/>
                          </a:solidFill>
                          <a:latin typeface="Arial" panose="020B0604020202020204" pitchFamily="34" charset="0"/>
                          <a:cs typeface="Arial" panose="020B0604020202020204" pitchFamily="34" charset="0"/>
                        </a:rPr>
                        <a:t>Reduced accessibility </a:t>
                      </a:r>
                      <a:r>
                        <a:rPr lang="en-US" sz="1200" b="0" dirty="0" smtClean="0">
                          <a:solidFill>
                            <a:schemeClr val="tx1"/>
                          </a:solidFill>
                          <a:latin typeface="Arial" panose="020B0604020202020204" pitchFamily="34" charset="0"/>
                          <a:cs typeface="Arial" panose="020B0604020202020204" pitchFamily="34" charset="0"/>
                        </a:rPr>
                        <a:t>- High priced diamonds are locked or heavily secured and they are not easily accessible to customers</a:t>
                      </a:r>
                      <a:endParaRPr lang="en-CA" sz="1200"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smtClean="0">
                          <a:solidFill>
                            <a:srgbClr val="24292F"/>
                          </a:solidFill>
                          <a:effectLst/>
                          <a:latin typeface="Arial" panose="020B0604020202020204" pitchFamily="34" charset="0"/>
                          <a:cs typeface="Arial" panose="020B0604020202020204" pitchFamily="34" charset="0"/>
                        </a:rPr>
                        <a:t>The </a:t>
                      </a:r>
                      <a:r>
                        <a:rPr lang="en-US" sz="1200" b="0" i="0" dirty="0" err="1" smtClean="0">
                          <a:solidFill>
                            <a:srgbClr val="24292F"/>
                          </a:solidFill>
                          <a:effectLst/>
                          <a:latin typeface="Arial" panose="020B0604020202020204" pitchFamily="34" charset="0"/>
                          <a:cs typeface="Arial" panose="020B0604020202020204" pitchFamily="34" charset="0"/>
                        </a:rPr>
                        <a:t>Dalmas</a:t>
                      </a:r>
                      <a:r>
                        <a:rPr lang="en-US" sz="1200" b="0" i="0" dirty="0" smtClean="0">
                          <a:solidFill>
                            <a:srgbClr val="24292F"/>
                          </a:solidFill>
                          <a:effectLst/>
                          <a:latin typeface="Arial" panose="020B0604020202020204" pitchFamily="34" charset="0"/>
                          <a:cs typeface="Arial" panose="020B0604020202020204" pitchFamily="34" charset="0"/>
                        </a:rPr>
                        <a:t> tokens will be accessible to any investor around the globe that has access to the internet. </a:t>
                      </a:r>
                      <a:r>
                        <a:rPr lang="en-US" sz="1200" b="0" i="0" dirty="0" err="1" smtClean="0">
                          <a:solidFill>
                            <a:srgbClr val="24292F"/>
                          </a:solidFill>
                          <a:effectLst/>
                          <a:latin typeface="Arial" panose="020B0604020202020204" pitchFamily="34" charset="0"/>
                          <a:cs typeface="Arial" panose="020B0604020202020204" pitchFamily="34" charset="0"/>
                        </a:rPr>
                        <a:t>Dalmas</a:t>
                      </a:r>
                      <a:r>
                        <a:rPr lang="en-US" sz="1200" b="0" i="0" dirty="0" smtClean="0">
                          <a:solidFill>
                            <a:srgbClr val="24292F"/>
                          </a:solidFill>
                          <a:effectLst/>
                          <a:latin typeface="Arial" panose="020B0604020202020204" pitchFamily="34" charset="0"/>
                          <a:cs typeface="Arial" panose="020B0604020202020204" pitchFamily="34" charset="0"/>
                        </a:rPr>
                        <a:t> tokens can be acquired from the </a:t>
                      </a:r>
                      <a:r>
                        <a:rPr lang="en-US" sz="1200" b="0" i="0" dirty="0" err="1" smtClean="0">
                          <a:solidFill>
                            <a:srgbClr val="24292F"/>
                          </a:solidFill>
                          <a:effectLst/>
                          <a:latin typeface="Arial" panose="020B0604020202020204" pitchFamily="34" charset="0"/>
                          <a:cs typeface="Arial" panose="020B0604020202020204" pitchFamily="34" charset="0"/>
                        </a:rPr>
                        <a:t>Dalmas</a:t>
                      </a:r>
                      <a:r>
                        <a:rPr lang="en-US" sz="1200" b="0" i="0" dirty="0" smtClean="0">
                          <a:solidFill>
                            <a:srgbClr val="24292F"/>
                          </a:solidFill>
                          <a:effectLst/>
                          <a:latin typeface="Arial" panose="020B0604020202020204" pitchFamily="34" charset="0"/>
                          <a:cs typeface="Arial" panose="020B0604020202020204" pitchFamily="34" charset="0"/>
                        </a:rPr>
                        <a:t> site, the transaction is completed directly in the </a:t>
                      </a:r>
                      <a:r>
                        <a:rPr lang="en-US" sz="1200" b="0" i="0" dirty="0" err="1" smtClean="0">
                          <a:solidFill>
                            <a:srgbClr val="24292F"/>
                          </a:solidFill>
                          <a:effectLst/>
                          <a:latin typeface="Arial" panose="020B0604020202020204" pitchFamily="34" charset="0"/>
                          <a:cs typeface="Arial" panose="020B0604020202020204" pitchFamily="34" charset="0"/>
                        </a:rPr>
                        <a:t>blockchain</a:t>
                      </a:r>
                      <a:r>
                        <a:rPr lang="en-US" sz="1200" b="0" i="0" dirty="0" smtClean="0">
                          <a:solidFill>
                            <a:srgbClr val="24292F"/>
                          </a:solidFill>
                          <a:effectLst/>
                          <a:latin typeface="Arial" panose="020B0604020202020204" pitchFamily="34" charset="0"/>
                          <a:cs typeface="Arial" panose="020B0604020202020204" pitchFamily="34" charset="0"/>
                        </a:rPr>
                        <a:t> without the intervention of any third party. </a:t>
                      </a:r>
                      <a:r>
                        <a:rPr lang="en-US" sz="1200" b="0" i="0" dirty="0" err="1" smtClean="0">
                          <a:solidFill>
                            <a:srgbClr val="24292F"/>
                          </a:solidFill>
                          <a:effectLst/>
                          <a:latin typeface="Arial" panose="020B0604020202020204" pitchFamily="34" charset="0"/>
                          <a:cs typeface="Arial" panose="020B0604020202020204" pitchFamily="34" charset="0"/>
                        </a:rPr>
                        <a:t>Dalmas</a:t>
                      </a:r>
                      <a:r>
                        <a:rPr lang="en-US" sz="1200" b="0" i="0" dirty="0" smtClean="0">
                          <a:solidFill>
                            <a:srgbClr val="24292F"/>
                          </a:solidFill>
                          <a:effectLst/>
                          <a:latin typeface="Arial" panose="020B0604020202020204" pitchFamily="34" charset="0"/>
                          <a:cs typeface="Arial" panose="020B0604020202020204" pitchFamily="34" charset="0"/>
                        </a:rPr>
                        <a:t> investors have access to the full information related to their investments.</a:t>
                      </a:r>
                    </a:p>
                    <a:p>
                      <a:endParaRPr lang="en-CA" dirty="0">
                        <a:latin typeface="Arial" panose="020B0604020202020204" pitchFamily="34" charset="0"/>
                        <a:cs typeface="Arial" panose="020B0604020202020204" pitchFamily="34" charset="0"/>
                      </a:endParaRPr>
                    </a:p>
                  </a:txBody>
                  <a:tcPr/>
                </a:tc>
              </a:tr>
              <a:tr h="770351">
                <a:tc>
                  <a:txBody>
                    <a:bodyPr/>
                    <a:lstStyle/>
                    <a:p>
                      <a:r>
                        <a:rPr lang="en-US" sz="1200" b="1" dirty="0" smtClean="0">
                          <a:solidFill>
                            <a:schemeClr val="tx1"/>
                          </a:solidFill>
                          <a:latin typeface="Arial" panose="020B0604020202020204" pitchFamily="34" charset="0"/>
                          <a:cs typeface="Arial" panose="020B0604020202020204" pitchFamily="34" charset="0"/>
                        </a:rPr>
                        <a:t>Low Liquidity </a:t>
                      </a:r>
                      <a:r>
                        <a:rPr lang="en-US" sz="1200" b="0" dirty="0" smtClean="0">
                          <a:solidFill>
                            <a:schemeClr val="tx1"/>
                          </a:solidFill>
                          <a:latin typeface="Arial" panose="020B0604020202020204" pitchFamily="34" charset="0"/>
                          <a:cs typeface="Arial" panose="020B0604020202020204" pitchFamily="34" charset="0"/>
                        </a:rPr>
                        <a:t>- The transaction of acquiring or selling a diamonds is complex and may require long time</a:t>
                      </a:r>
                      <a:endParaRPr lang="en-CA" sz="1200"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smtClean="0">
                          <a:solidFill>
                            <a:srgbClr val="24292F"/>
                          </a:solidFill>
                          <a:effectLst/>
                          <a:latin typeface="Arial" panose="020B0604020202020204" pitchFamily="34" charset="0"/>
                          <a:cs typeface="Arial" panose="020B0604020202020204" pitchFamily="34" charset="0"/>
                        </a:rPr>
                        <a:t>Investors can get the refund for their tokens based on the updated token value; investors can exchange their </a:t>
                      </a:r>
                      <a:r>
                        <a:rPr lang="en-US" sz="1200" b="0" i="0" dirty="0" err="1" smtClean="0">
                          <a:solidFill>
                            <a:srgbClr val="24292F"/>
                          </a:solidFill>
                          <a:effectLst/>
                          <a:latin typeface="Arial" panose="020B0604020202020204" pitchFamily="34" charset="0"/>
                          <a:cs typeface="Arial" panose="020B0604020202020204" pitchFamily="34" charset="0"/>
                        </a:rPr>
                        <a:t>Dalmas</a:t>
                      </a:r>
                      <a:r>
                        <a:rPr lang="en-US" sz="1200" b="0" i="0" dirty="0" smtClean="0">
                          <a:solidFill>
                            <a:srgbClr val="24292F"/>
                          </a:solidFill>
                          <a:effectLst/>
                          <a:latin typeface="Arial" panose="020B0604020202020204" pitchFamily="34" charset="0"/>
                          <a:cs typeface="Arial" panose="020B0604020202020204" pitchFamily="34" charset="0"/>
                        </a:rPr>
                        <a:t> with other </a:t>
                      </a:r>
                      <a:r>
                        <a:rPr lang="en-US" sz="1200" b="0" i="0" dirty="0" err="1" smtClean="0">
                          <a:solidFill>
                            <a:srgbClr val="24292F"/>
                          </a:solidFill>
                          <a:effectLst/>
                          <a:latin typeface="Arial" panose="020B0604020202020204" pitchFamily="34" charset="0"/>
                          <a:cs typeface="Arial" panose="020B0604020202020204" pitchFamily="34" charset="0"/>
                        </a:rPr>
                        <a:t>blockchain</a:t>
                      </a:r>
                      <a:r>
                        <a:rPr lang="en-US" sz="1200" b="0" i="0" dirty="0" smtClean="0">
                          <a:solidFill>
                            <a:srgbClr val="24292F"/>
                          </a:solidFill>
                          <a:effectLst/>
                          <a:latin typeface="Arial" panose="020B0604020202020204" pitchFamily="34" charset="0"/>
                          <a:cs typeface="Arial" panose="020B0604020202020204" pitchFamily="34" charset="0"/>
                        </a:rPr>
                        <a:t> tokens via other platforms</a:t>
                      </a:r>
                    </a:p>
                    <a:p>
                      <a:endParaRPr lang="en-CA" sz="1200" dirty="0">
                        <a:latin typeface="Arial" panose="020B0604020202020204" pitchFamily="34" charset="0"/>
                        <a:cs typeface="Arial" panose="020B0604020202020204" pitchFamily="34" charset="0"/>
                      </a:endParaRPr>
                    </a:p>
                  </a:txBody>
                  <a:tcPr/>
                </a:tc>
              </a:tr>
              <a:tr h="855945">
                <a:tc>
                  <a:txBody>
                    <a:bodyPr/>
                    <a:lstStyle/>
                    <a:p>
                      <a:r>
                        <a:rPr lang="en-US" sz="1200" b="1" dirty="0" smtClean="0">
                          <a:solidFill>
                            <a:schemeClr val="tx1"/>
                          </a:solidFill>
                          <a:latin typeface="Arial" panose="020B0604020202020204" pitchFamily="34" charset="0"/>
                          <a:cs typeface="Arial" panose="020B0604020202020204" pitchFamily="34" charset="0"/>
                        </a:rPr>
                        <a:t>Skepticism to new technology </a:t>
                      </a:r>
                      <a:r>
                        <a:rPr lang="en-US" sz="1200" b="0" dirty="0" smtClean="0">
                          <a:solidFill>
                            <a:schemeClr val="tx1"/>
                          </a:solidFill>
                          <a:latin typeface="Arial" panose="020B0604020202020204" pitchFamily="34" charset="0"/>
                          <a:cs typeface="Arial" panose="020B0604020202020204" pitchFamily="34" charset="0"/>
                        </a:rPr>
                        <a:t>- </a:t>
                      </a:r>
                      <a:r>
                        <a:rPr lang="en-US" sz="1200" b="0" dirty="0" err="1" smtClean="0">
                          <a:solidFill>
                            <a:schemeClr val="tx1"/>
                          </a:solidFill>
                          <a:latin typeface="Arial" panose="020B0604020202020204" pitchFamily="34" charset="0"/>
                          <a:cs typeface="Arial" panose="020B0604020202020204" pitchFamily="34" charset="0"/>
                        </a:rPr>
                        <a:t>Blockchain</a:t>
                      </a:r>
                      <a:r>
                        <a:rPr lang="en-US" sz="1200" b="0" dirty="0" smtClean="0">
                          <a:solidFill>
                            <a:schemeClr val="tx1"/>
                          </a:solidFill>
                          <a:latin typeface="Arial" panose="020B0604020202020204" pitchFamily="34" charset="0"/>
                          <a:cs typeface="Arial" panose="020B0604020202020204" pitchFamily="34" charset="0"/>
                        </a:rPr>
                        <a:t> is a new technology with an steep learning curve for investors</a:t>
                      </a:r>
                      <a:endParaRPr lang="en-CA" sz="1200" b="0" dirty="0">
                        <a:solidFill>
                          <a:schemeClr val="tx1"/>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smtClean="0">
                          <a:solidFill>
                            <a:srgbClr val="24292F"/>
                          </a:solidFill>
                          <a:effectLst/>
                          <a:latin typeface="Arial" panose="020B0604020202020204" pitchFamily="34" charset="0"/>
                          <a:cs typeface="Arial" panose="020B0604020202020204" pitchFamily="34" charset="0"/>
                        </a:rPr>
                        <a:t>The site for the </a:t>
                      </a:r>
                      <a:r>
                        <a:rPr lang="en-US" sz="1200" b="0" i="0" dirty="0" err="1" smtClean="0">
                          <a:solidFill>
                            <a:srgbClr val="24292F"/>
                          </a:solidFill>
                          <a:effectLst/>
                          <a:latin typeface="Arial" panose="020B0604020202020204" pitchFamily="34" charset="0"/>
                          <a:cs typeface="Arial" panose="020B0604020202020204" pitchFamily="34" charset="0"/>
                        </a:rPr>
                        <a:t>Dalmas</a:t>
                      </a:r>
                      <a:r>
                        <a:rPr lang="en-US" sz="1200" b="0" i="0" dirty="0" smtClean="0">
                          <a:solidFill>
                            <a:srgbClr val="24292F"/>
                          </a:solidFill>
                          <a:effectLst/>
                          <a:latin typeface="Arial" panose="020B0604020202020204" pitchFamily="34" charset="0"/>
                          <a:cs typeface="Arial" panose="020B0604020202020204" pitchFamily="34" charset="0"/>
                        </a:rPr>
                        <a:t> will provide a user friendly channel for investors to acquire and do transactions for the </a:t>
                      </a:r>
                      <a:r>
                        <a:rPr lang="en-US" sz="1200" b="0" i="0" dirty="0" err="1" smtClean="0">
                          <a:solidFill>
                            <a:srgbClr val="24292F"/>
                          </a:solidFill>
                          <a:effectLst/>
                          <a:latin typeface="Arial" panose="020B0604020202020204" pitchFamily="34" charset="0"/>
                          <a:cs typeface="Arial" panose="020B0604020202020204" pitchFamily="34" charset="0"/>
                        </a:rPr>
                        <a:t>Dalmas</a:t>
                      </a:r>
                      <a:r>
                        <a:rPr lang="en-US" sz="1200" b="0" i="0" dirty="0" smtClean="0">
                          <a:solidFill>
                            <a:srgbClr val="24292F"/>
                          </a:solidFill>
                          <a:effectLst/>
                          <a:latin typeface="Arial" panose="020B0604020202020204" pitchFamily="34" charset="0"/>
                          <a:cs typeface="Arial" panose="020B0604020202020204" pitchFamily="34" charset="0"/>
                        </a:rPr>
                        <a:t> Token without the frictions of learning about </a:t>
                      </a:r>
                      <a:r>
                        <a:rPr lang="en-US" sz="1200" b="0" i="0" dirty="0" err="1" smtClean="0">
                          <a:solidFill>
                            <a:srgbClr val="24292F"/>
                          </a:solidFill>
                          <a:effectLst/>
                          <a:latin typeface="Arial" panose="020B0604020202020204" pitchFamily="34" charset="0"/>
                          <a:cs typeface="Arial" panose="020B0604020202020204" pitchFamily="34" charset="0"/>
                        </a:rPr>
                        <a:t>blockchain</a:t>
                      </a:r>
                      <a:r>
                        <a:rPr lang="en-US" sz="1200" b="0" i="0" dirty="0" smtClean="0">
                          <a:solidFill>
                            <a:srgbClr val="24292F"/>
                          </a:solidFill>
                          <a:effectLst/>
                          <a:latin typeface="Arial" panose="020B0604020202020204" pitchFamily="34" charset="0"/>
                          <a:cs typeface="Arial" panose="020B0604020202020204" pitchFamily="34" charset="0"/>
                        </a:rPr>
                        <a:t> technology.</a:t>
                      </a:r>
                    </a:p>
                    <a:p>
                      <a:endParaRPr lang="en-CA" dirty="0"/>
                    </a:p>
                  </a:txBody>
                  <a:tcPr/>
                </a:tc>
              </a:tr>
            </a:tbl>
          </a:graphicData>
        </a:graphic>
      </p:graphicFrame>
    </p:spTree>
    <p:extLst>
      <p:ext uri="{BB962C8B-B14F-4D97-AF65-F5344CB8AC3E}">
        <p14:creationId xmlns:p14="http://schemas.microsoft.com/office/powerpoint/2010/main" val="37972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FEBFDCE-000E-A307-928C-7E5531FA5E86}"/>
              </a:ext>
            </a:extLst>
          </p:cNvPr>
          <p:cNvSpPr>
            <a:spLocks noGrp="1"/>
          </p:cNvSpPr>
          <p:nvPr>
            <p:ph type="title"/>
          </p:nvPr>
        </p:nvSpPr>
        <p:spPr>
          <a:xfrm>
            <a:off x="838200" y="1020857"/>
            <a:ext cx="10366008" cy="441231"/>
          </a:xfrm>
        </p:spPr>
        <p:txBody>
          <a:bodyPr>
            <a:normAutofit fontScale="90000"/>
          </a:bodyPr>
          <a:lstStyle/>
          <a:p>
            <a:r>
              <a:rPr lang="en-CA" dirty="0"/>
              <a:t>Ecosystem</a:t>
            </a:r>
          </a:p>
        </p:txBody>
      </p:sp>
      <p:sp>
        <p:nvSpPr>
          <p:cNvPr id="3" name="Table Placeholder 2">
            <a:extLst>
              <a:ext uri="{FF2B5EF4-FFF2-40B4-BE49-F238E27FC236}">
                <a16:creationId xmlns="" xmlns:a16="http://schemas.microsoft.com/office/drawing/2014/main" id="{D8E97DC5-26BA-D251-766C-9410D20F43C5}"/>
              </a:ext>
            </a:extLst>
          </p:cNvPr>
          <p:cNvSpPr>
            <a:spLocks noGrp="1"/>
          </p:cNvSpPr>
          <p:nvPr>
            <p:ph type="tbl" sz="quarter" idx="14"/>
          </p:nvPr>
        </p:nvSpPr>
        <p:spPr/>
      </p:sp>
      <p:sp>
        <p:nvSpPr>
          <p:cNvPr id="4" name="Date Placeholder 3">
            <a:extLst>
              <a:ext uri="{FF2B5EF4-FFF2-40B4-BE49-F238E27FC236}">
                <a16:creationId xmlns="" xmlns:a16="http://schemas.microsoft.com/office/drawing/2014/main" id="{489F70E0-ADEE-0D01-5DAB-58D6DEB0F54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 xmlns:a16="http://schemas.microsoft.com/office/drawing/2014/main" id="{5CA3A79E-45EC-18E7-6DF6-82560BE5357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 xmlns:a16="http://schemas.microsoft.com/office/drawing/2014/main" id="{FDCC7375-9642-C54C-08C6-485080E81755}"/>
              </a:ext>
            </a:extLst>
          </p:cNvPr>
          <p:cNvSpPr>
            <a:spLocks noGrp="1"/>
          </p:cNvSpPr>
          <p:nvPr>
            <p:ph type="sldNum" sz="quarter" idx="12"/>
          </p:nvPr>
        </p:nvSpPr>
        <p:spPr/>
        <p:txBody>
          <a:bodyPr/>
          <a:lstStyle/>
          <a:p>
            <a:fld id="{A49DFD55-3C28-40EF-9E31-A92D2E4017FF}" type="slidenum">
              <a:rPr lang="en-US" smtClean="0"/>
              <a:pPr/>
              <a:t>5</a:t>
            </a:fld>
            <a:endParaRPr lang="en-US" dirty="0"/>
          </a:p>
        </p:txBody>
      </p:sp>
      <p:pic>
        <p:nvPicPr>
          <p:cNvPr id="3074" name="Picture 2">
            <a:extLst>
              <a:ext uri="{FF2B5EF4-FFF2-40B4-BE49-F238E27FC236}">
                <a16:creationId xmlns="" xmlns:a16="http://schemas.microsoft.com/office/drawing/2014/main" id="{9FC09549-C2A4-83CE-4530-762615EA5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35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C6D044-C704-4974-935B-AE3D7EFC9BC4}"/>
              </a:ext>
            </a:extLst>
          </p:cNvPr>
          <p:cNvSpPr>
            <a:spLocks noGrp="1"/>
          </p:cNvSpPr>
          <p:nvPr>
            <p:ph type="title"/>
          </p:nvPr>
        </p:nvSpPr>
        <p:spPr>
          <a:xfrm>
            <a:off x="696351" y="-315595"/>
            <a:ext cx="10515600" cy="1325563"/>
          </a:xfrm>
        </p:spPr>
        <p:txBody>
          <a:bodyPr>
            <a:normAutofit/>
          </a:bodyPr>
          <a:lstStyle/>
          <a:p>
            <a:r>
              <a:rPr lang="en-US" sz="3200" b="1" u="sng" dirty="0" err="1">
                <a:solidFill>
                  <a:schemeClr val="bg1"/>
                </a:solidFill>
                <a:latin typeface="Arial" panose="020B0604020202020204" pitchFamily="34" charset="0"/>
                <a:cs typeface="Arial" panose="020B0604020202020204" pitchFamily="34" charset="0"/>
              </a:rPr>
              <a:t>Dalmas</a:t>
            </a:r>
            <a:r>
              <a:rPr lang="en-US" sz="3200" b="1" u="sng" dirty="0">
                <a:solidFill>
                  <a:schemeClr val="bg1"/>
                </a:solidFill>
                <a:latin typeface="Arial" panose="020B0604020202020204" pitchFamily="34" charset="0"/>
                <a:cs typeface="Arial" panose="020B0604020202020204" pitchFamily="34" charset="0"/>
              </a:rPr>
              <a:t> business process flowchart</a:t>
            </a:r>
          </a:p>
        </p:txBody>
      </p:sp>
      <p:sp>
        <p:nvSpPr>
          <p:cNvPr id="9" name="Date Placeholder 8">
            <a:extLst>
              <a:ext uri="{FF2B5EF4-FFF2-40B4-BE49-F238E27FC236}">
                <a16:creationId xmlns=""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1026" name="Picture 2">
            <a:extLst>
              <a:ext uri="{FF2B5EF4-FFF2-40B4-BE49-F238E27FC236}">
                <a16:creationId xmlns="" xmlns:a16="http://schemas.microsoft.com/office/drawing/2014/main" id="{C86C1DCE-ED39-D62A-4C97-0A71D138E4F6}"/>
              </a:ext>
            </a:extLst>
          </p:cNvPr>
          <p:cNvPicPr>
            <a:picLocks noGrp="1" noChangeAspect="1" noChangeArrowheads="1"/>
          </p:cNvPicPr>
          <p:nvPr>
            <p:ph type="chart" sz="quarter" idx="13"/>
          </p:nvPr>
        </p:nvPicPr>
        <p:blipFill>
          <a:blip r:embed="rId2">
            <a:extLst>
              <a:ext uri="{28A0092B-C50C-407E-A947-70E740481C1C}">
                <a14:useLocalDpi xmlns:a14="http://schemas.microsoft.com/office/drawing/2010/main" val="0"/>
              </a:ext>
            </a:extLst>
          </a:blip>
          <a:srcRect/>
          <a:stretch>
            <a:fillRect/>
          </a:stretch>
        </p:blipFill>
        <p:spPr bwMode="auto">
          <a:xfrm>
            <a:off x="0" y="619760"/>
            <a:ext cx="12191999" cy="623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579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4155"/>
            <a:ext cx="10515600" cy="1325563"/>
          </a:xfrm>
          <a:effectLst>
            <a:outerShdw blurRad="50800" dist="50800" dir="5400000" algn="ctr" rotWithShape="0">
              <a:srgbClr val="000000">
                <a:alpha val="82000"/>
              </a:srgbClr>
            </a:outerShdw>
          </a:effectLst>
        </p:spPr>
        <p:txBody>
          <a:bodyPr/>
          <a:lstStyle/>
          <a:p>
            <a:r>
              <a:rPr lang="en-CA" b="1" dirty="0" err="1" smtClean="0">
                <a:solidFill>
                  <a:schemeClr val="bg1"/>
                </a:solidFill>
                <a:latin typeface="Arial" panose="020B0604020202020204" pitchFamily="34" charset="0"/>
                <a:cs typeface="Arial" panose="020B0604020202020204" pitchFamily="34" charset="0"/>
              </a:rPr>
              <a:t>Xalmas</a:t>
            </a:r>
            <a:r>
              <a:rPr lang="en-CA" b="1" dirty="0" smtClean="0">
                <a:solidFill>
                  <a:schemeClr val="bg1"/>
                </a:solidFill>
                <a:latin typeface="Arial" panose="020B0604020202020204" pitchFamily="34" charset="0"/>
                <a:cs typeface="Arial" panose="020B0604020202020204" pitchFamily="34" charset="0"/>
              </a:rPr>
              <a:t> NFT Contract </a:t>
            </a:r>
            <a:endParaRPr lang="en-CA" b="1" dirty="0">
              <a:solidFill>
                <a:schemeClr val="bg1"/>
              </a:solidFill>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r>
              <a:rPr lang="en-US" smtClean="0"/>
              <a:t>20XX</a:t>
            </a:r>
            <a:endParaRPr lang="en-US" dirty="0"/>
          </a:p>
        </p:txBody>
      </p:sp>
      <p:sp>
        <p:nvSpPr>
          <p:cNvPr id="4" name="Footer Placeholder 3"/>
          <p:cNvSpPr>
            <a:spLocks noGrp="1"/>
          </p:cNvSpPr>
          <p:nvPr>
            <p:ph type="ftr" sz="quarter" idx="11"/>
          </p:nvPr>
        </p:nvSpPr>
        <p:spPr/>
        <p:txBody>
          <a:bodyPr/>
          <a:lstStyle/>
          <a:p>
            <a:r>
              <a:rPr lang="en-US" smtClean="0"/>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pPr/>
              <a:t>7</a:t>
            </a:fld>
            <a:endParaRPr lang="en-US" dirty="0"/>
          </a:p>
        </p:txBody>
      </p:sp>
      <p:sp>
        <p:nvSpPr>
          <p:cNvPr id="7" name="Rectangle 6"/>
          <p:cNvSpPr/>
          <p:nvPr/>
        </p:nvSpPr>
        <p:spPr>
          <a:xfrm>
            <a:off x="1005840" y="721360"/>
            <a:ext cx="10180320" cy="923330"/>
          </a:xfrm>
          <a:prstGeom prst="rect">
            <a:avLst/>
          </a:prstGeom>
          <a:effectLst>
            <a:outerShdw blurRad="50800" dist="50800" dir="5400000" algn="ctr" rotWithShape="0">
              <a:srgbClr val="000000">
                <a:alpha val="80000"/>
              </a:srgbClr>
            </a:outerShdw>
          </a:effectLst>
        </p:spPr>
        <p:txBody>
          <a:bodyPr wrap="square">
            <a:spAutoFit/>
          </a:bodyPr>
          <a:lstStyle/>
          <a:p>
            <a:r>
              <a:rPr lang="en-US" b="1" dirty="0" err="1">
                <a:solidFill>
                  <a:srgbClr val="FFFF00"/>
                </a:solidFill>
                <a:latin typeface="-apple-system"/>
              </a:rPr>
              <a:t>Xalmas</a:t>
            </a:r>
            <a:r>
              <a:rPr lang="en-US" b="1" dirty="0">
                <a:solidFill>
                  <a:srgbClr val="FFFF00"/>
                </a:solidFill>
                <a:latin typeface="-apple-system"/>
              </a:rPr>
              <a:t> Show Room It provides a list of the Diamonds and their relevant information; this application allows the minting of Diamonds and registration as </a:t>
            </a:r>
            <a:r>
              <a:rPr lang="en-US" b="1" dirty="0" err="1">
                <a:solidFill>
                  <a:srgbClr val="FFFF00"/>
                </a:solidFill>
                <a:latin typeface="-apple-system"/>
              </a:rPr>
              <a:t>as</a:t>
            </a:r>
            <a:r>
              <a:rPr lang="en-US" b="1" dirty="0">
                <a:solidFill>
                  <a:srgbClr val="FFFF00"/>
                </a:solidFill>
                <a:latin typeface="-apple-system"/>
              </a:rPr>
              <a:t> NFTs and the updates to the values of the Diamond</a:t>
            </a:r>
            <a:endParaRPr lang="en-CA" b="1" dirty="0">
              <a:solidFill>
                <a:srgbClr val="FFFF00"/>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 y="1677371"/>
            <a:ext cx="4388719" cy="2225298"/>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1097" y="1637960"/>
            <a:ext cx="4358883" cy="22647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4215130"/>
            <a:ext cx="4388719" cy="2323782"/>
          </a:xfrm>
          <a:prstGeom prst="rect">
            <a:avLst/>
          </a:prstGeom>
        </p:spPr>
      </p:pic>
    </p:spTree>
    <p:extLst>
      <p:ext uri="{BB962C8B-B14F-4D97-AF65-F5344CB8AC3E}">
        <p14:creationId xmlns:p14="http://schemas.microsoft.com/office/powerpoint/2010/main" val="369812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effectLst>
            <a:outerShdw blurRad="50800" dist="50800" dir="5400000" algn="ctr" rotWithShape="0">
              <a:srgbClr val="000000">
                <a:alpha val="82000"/>
              </a:srgbClr>
            </a:outerShdw>
          </a:effectLst>
        </p:spPr>
        <p:txBody>
          <a:bodyPr/>
          <a:lstStyle/>
          <a:p>
            <a:r>
              <a:rPr lang="en-CA" b="1" dirty="0" err="1" smtClean="0">
                <a:solidFill>
                  <a:schemeClr val="bg1"/>
                </a:solidFill>
                <a:latin typeface="Arial" panose="020B0604020202020204" pitchFamily="34" charset="0"/>
                <a:cs typeface="Arial" panose="020B0604020202020204" pitchFamily="34" charset="0"/>
              </a:rPr>
              <a:t>Xalmas</a:t>
            </a:r>
            <a:r>
              <a:rPr lang="en-CA" b="1" dirty="0" smtClean="0">
                <a:solidFill>
                  <a:schemeClr val="bg1"/>
                </a:solidFill>
                <a:latin typeface="Arial" panose="020B0604020202020204" pitchFamily="34" charset="0"/>
                <a:cs typeface="Arial" panose="020B0604020202020204" pitchFamily="34" charset="0"/>
              </a:rPr>
              <a:t> NFT Contract </a:t>
            </a:r>
            <a:endParaRPr lang="en-CA" b="1" dirty="0">
              <a:solidFill>
                <a:schemeClr val="bg1"/>
              </a:solidFill>
              <a:latin typeface="Arial" panose="020B0604020202020204" pitchFamily="34" charset="0"/>
              <a:cs typeface="Arial" panose="020B0604020202020204" pitchFamily="34" charset="0"/>
            </a:endParaRPr>
          </a:p>
        </p:txBody>
      </p:sp>
      <p:sp>
        <p:nvSpPr>
          <p:cNvPr id="3" name="Date Placeholder 2"/>
          <p:cNvSpPr>
            <a:spLocks noGrp="1"/>
          </p:cNvSpPr>
          <p:nvPr>
            <p:ph type="dt" sz="half" idx="10"/>
          </p:nvPr>
        </p:nvSpPr>
        <p:spPr/>
        <p:txBody>
          <a:bodyPr/>
          <a:lstStyle/>
          <a:p>
            <a:r>
              <a:rPr lang="en-US" smtClean="0"/>
              <a:t>20XX</a:t>
            </a:r>
            <a:endParaRPr lang="en-US" dirty="0"/>
          </a:p>
        </p:txBody>
      </p:sp>
      <p:sp>
        <p:nvSpPr>
          <p:cNvPr id="4" name="Footer Placeholder 3"/>
          <p:cNvSpPr>
            <a:spLocks noGrp="1"/>
          </p:cNvSpPr>
          <p:nvPr>
            <p:ph type="ftr" sz="quarter" idx="11"/>
          </p:nvPr>
        </p:nvSpPr>
        <p:spPr/>
        <p:txBody>
          <a:bodyPr/>
          <a:lstStyle/>
          <a:p>
            <a:r>
              <a:rPr lang="en-US" smtClean="0"/>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pPr/>
              <a:t>8</a:t>
            </a:fld>
            <a:endParaRPr lang="en-US" dirty="0"/>
          </a:p>
        </p:txBody>
      </p:sp>
      <p:sp>
        <p:nvSpPr>
          <p:cNvPr id="10" name="TextBox 9"/>
          <p:cNvSpPr txBox="1"/>
          <p:nvPr/>
        </p:nvSpPr>
        <p:spPr>
          <a:xfrm>
            <a:off x="1066800" y="1807527"/>
            <a:ext cx="9215120" cy="1477328"/>
          </a:xfrm>
          <a:prstGeom prst="rect">
            <a:avLst/>
          </a:prstGeom>
          <a:noFill/>
          <a:effectLst>
            <a:outerShdw blurRad="50800" dist="50800" dir="5400000" algn="ctr" rotWithShape="0">
              <a:srgbClr val="000000">
                <a:alpha val="82000"/>
              </a:srgbClr>
            </a:outerShdw>
          </a:effectLst>
        </p:spPr>
        <p:txBody>
          <a:bodyPr wrap="square" rtlCol="0">
            <a:spAutoFit/>
          </a:bodyPr>
          <a:lstStyle/>
          <a:p>
            <a:r>
              <a:rPr lang="en-US" b="1" dirty="0" smtClean="0">
                <a:solidFill>
                  <a:srgbClr val="FFFF00"/>
                </a:solidFill>
                <a:latin typeface="Arial" panose="020B0604020202020204" pitchFamily="34" charset="0"/>
                <a:cs typeface="Arial" panose="020B0604020202020204" pitchFamily="34" charset="0"/>
              </a:rPr>
              <a:t>CODE HIGHLIGHTS </a:t>
            </a:r>
          </a:p>
          <a:p>
            <a:r>
              <a:rPr lang="en-US" b="1" dirty="0" smtClean="0">
                <a:solidFill>
                  <a:srgbClr val="FFFF00"/>
                </a:solidFill>
                <a:latin typeface="Arial" panose="020B0604020202020204" pitchFamily="34" charset="0"/>
                <a:cs typeface="Arial" panose="020B0604020202020204" pitchFamily="34" charset="0"/>
              </a:rPr>
              <a:t>1</a:t>
            </a:r>
            <a:r>
              <a:rPr lang="en-US" b="1" dirty="0">
                <a:solidFill>
                  <a:srgbClr val="FFFF00"/>
                </a:solidFill>
                <a:latin typeface="Arial" panose="020B0604020202020204" pitchFamily="34" charset="0"/>
                <a:cs typeface="Arial" panose="020B0604020202020204" pitchFamily="34" charset="0"/>
              </a:rPr>
              <a:t>. Created a dataset in JSON format and stored it on an API key to manipulate data.</a:t>
            </a:r>
          </a:p>
          <a:p>
            <a:r>
              <a:rPr lang="en-US" b="1" dirty="0">
                <a:solidFill>
                  <a:srgbClr val="FFFF00"/>
                </a:solidFill>
                <a:latin typeface="Arial" panose="020B0604020202020204" pitchFamily="34" charset="0"/>
                <a:cs typeface="Arial" panose="020B0604020202020204" pitchFamily="34" charset="0"/>
              </a:rPr>
              <a:t>2. Used </a:t>
            </a:r>
            <a:r>
              <a:rPr lang="en-US" b="1" dirty="0" err="1">
                <a:solidFill>
                  <a:srgbClr val="FFFF00"/>
                </a:solidFill>
                <a:latin typeface="Arial" panose="020B0604020202020204" pitchFamily="34" charset="0"/>
                <a:cs typeface="Arial" panose="020B0604020202020204" pitchFamily="34" charset="0"/>
              </a:rPr>
              <a:t>json.loads</a:t>
            </a:r>
            <a:r>
              <a:rPr lang="en-US" b="1" dirty="0">
                <a:solidFill>
                  <a:srgbClr val="FFFF00"/>
                </a:solidFill>
                <a:latin typeface="Arial" panose="020B0604020202020204" pitchFamily="34" charset="0"/>
                <a:cs typeface="Arial" panose="020B0604020202020204" pitchFamily="34" charset="0"/>
              </a:rPr>
              <a:t> to encode the data from the file and convert it into a python dictionary.</a:t>
            </a:r>
          </a:p>
          <a:p>
            <a:r>
              <a:rPr lang="en-US" b="1" dirty="0">
                <a:solidFill>
                  <a:srgbClr val="FFFF00"/>
                </a:solidFill>
                <a:latin typeface="Arial" panose="020B0604020202020204" pitchFamily="34" charset="0"/>
                <a:cs typeface="Arial" panose="020B0604020202020204" pitchFamily="34" charset="0"/>
              </a:rPr>
              <a:t>3. Defining functions</a:t>
            </a:r>
            <a:endParaRPr lang="en-CA" b="1" dirty="0">
              <a:solidFill>
                <a:srgbClr val="FFFF00"/>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55" y="4182427"/>
            <a:ext cx="5487638" cy="671196"/>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160" y="4178645"/>
            <a:ext cx="5506403" cy="674978"/>
          </a:xfrm>
          <a:prstGeom prst="rect">
            <a:avLst/>
          </a:prstGeom>
        </p:spPr>
      </p:pic>
    </p:spTree>
    <p:extLst>
      <p:ext uri="{BB962C8B-B14F-4D97-AF65-F5344CB8AC3E}">
        <p14:creationId xmlns:p14="http://schemas.microsoft.com/office/powerpoint/2010/main" val="33900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6">
            <a:extLst>
              <a:ext uri="{FF2B5EF4-FFF2-40B4-BE49-F238E27FC236}">
                <a16:creationId xmlns="" xmlns:a16="http://schemas.microsoft.com/office/drawing/2014/main" id="{E7F1AE66-47AA-4110-86B9-0626D4953989}"/>
              </a:ext>
            </a:extLst>
          </p:cNvPr>
          <p:cNvSpPr>
            <a:spLocks noGrp="1"/>
          </p:cNvSpPr>
          <p:nvPr>
            <p:ph type="dt" sz="half" idx="10"/>
          </p:nvPr>
        </p:nvSpPr>
        <p:spPr>
          <a:xfrm>
            <a:off x="838200" y="6356350"/>
            <a:ext cx="2743200" cy="365125"/>
          </a:xfrm>
        </p:spPr>
        <p:txBody>
          <a:bodyPr/>
          <a:lstStyle/>
          <a:p>
            <a:r>
              <a:rPr lang="en-US" dirty="0"/>
              <a:t>20XX</a:t>
            </a:r>
          </a:p>
        </p:txBody>
      </p:sp>
      <p:sp>
        <p:nvSpPr>
          <p:cNvPr id="8" name="Footer Placeholder 7">
            <a:extLst>
              <a:ext uri="{FF2B5EF4-FFF2-40B4-BE49-F238E27FC236}">
                <a16:creationId xmlns="" xmlns:a16="http://schemas.microsoft.com/office/drawing/2014/main" id="{8BA5A93F-DCAE-40B8-8E94-3239A1A6A21A}"/>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9" name="Slide Number Placeholder 8">
            <a:extLst>
              <a:ext uri="{FF2B5EF4-FFF2-40B4-BE49-F238E27FC236}">
                <a16:creationId xmlns=""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12" name="Table Placeholder 10">
            <a:extLst>
              <a:ext uri="{FF2B5EF4-FFF2-40B4-BE49-F238E27FC236}">
                <a16:creationId xmlns="" xmlns:a16="http://schemas.microsoft.com/office/drawing/2014/main" id="{D5DDC286-E98C-75EC-E5D7-DF5D0F2E2595}"/>
              </a:ext>
            </a:extLst>
          </p:cNvPr>
          <p:cNvSpPr>
            <a:spLocks noGrp="1"/>
          </p:cNvSpPr>
          <p:nvPr>
            <p:ph type="title"/>
          </p:nvPr>
        </p:nvSpPr>
        <p:spPr>
          <a:xfrm>
            <a:off x="0" y="-94528"/>
            <a:ext cx="12192000" cy="1977656"/>
          </a:xfrm>
          <a:effectLst>
            <a:outerShdw blurRad="50800" dist="50800" dir="5400000" algn="ctr" rotWithShape="0">
              <a:srgbClr val="000000">
                <a:alpha val="82000"/>
              </a:srgbClr>
            </a:outerShdw>
          </a:effectLst>
        </p:spPr>
        <p:txBody>
          <a:bodyPr>
            <a:normAutofit fontScale="90000"/>
          </a:bodyPr>
          <a:lstStyle/>
          <a:p>
            <a:pPr algn="l"/>
            <a:r>
              <a:rPr lang="en-CA" b="1" dirty="0" err="1" smtClean="0">
                <a:solidFill>
                  <a:schemeClr val="bg1"/>
                </a:solidFill>
                <a:latin typeface="Arial" panose="020B0604020202020204" pitchFamily="34" charset="0"/>
                <a:cs typeface="Arial" panose="020B0604020202020204" pitchFamily="34" charset="0"/>
              </a:rPr>
              <a:t>D</a:t>
            </a:r>
            <a:r>
              <a:rPr lang="en-CA" b="1" dirty="0" err="1" smtClean="0">
                <a:solidFill>
                  <a:schemeClr val="bg1"/>
                </a:solidFill>
                <a:latin typeface="Arial" panose="020B0604020202020204" pitchFamily="34" charset="0"/>
                <a:cs typeface="Arial" panose="020B0604020202020204" pitchFamily="34" charset="0"/>
              </a:rPr>
              <a:t>almas</a:t>
            </a:r>
            <a:r>
              <a:rPr lang="en-CA" b="1" dirty="0">
                <a:solidFill>
                  <a:schemeClr val="bg1"/>
                </a:solidFill>
                <a:latin typeface="Arial" panose="020B0604020202020204" pitchFamily="34" charset="0"/>
                <a:cs typeface="Arial" panose="020B0604020202020204" pitchFamily="34" charset="0"/>
              </a:rPr>
              <a:t> </a:t>
            </a:r>
            <a:r>
              <a:rPr lang="en-CA" b="1" dirty="0" smtClean="0">
                <a:solidFill>
                  <a:schemeClr val="bg1"/>
                </a:solidFill>
                <a:latin typeface="Arial" panose="020B0604020202020204" pitchFamily="34" charset="0"/>
                <a:cs typeface="Arial" panose="020B0604020202020204" pitchFamily="34" charset="0"/>
              </a:rPr>
              <a:t>Tokens </a:t>
            </a:r>
            <a:r>
              <a:rPr lang="en-CA" b="1" dirty="0" smtClean="0">
                <a:solidFill>
                  <a:schemeClr val="bg1"/>
                </a:solidFill>
                <a:latin typeface="Arial" panose="020B0604020202020204" pitchFamily="34" charset="0"/>
                <a:cs typeface="Arial" panose="020B0604020202020204" pitchFamily="34" charset="0"/>
              </a:rPr>
              <a:t> </a:t>
            </a:r>
            <a:r>
              <a:rPr lang="en-CA" dirty="0"/>
              <a:t/>
            </a:r>
            <a:br>
              <a:rPr lang="en-CA" dirty="0"/>
            </a:br>
            <a:r>
              <a:rPr lang="en-CA" dirty="0" smtClean="0"/>
              <a:t/>
            </a:r>
            <a:br>
              <a:rPr lang="en-CA" dirty="0" smtClean="0"/>
            </a:br>
            <a:r>
              <a:rPr lang="en-CA" dirty="0"/>
              <a:t/>
            </a:r>
            <a:br>
              <a:rPr lang="en-CA" dirty="0"/>
            </a:br>
            <a:r>
              <a:rPr lang="en-US" sz="1400" b="1" dirty="0">
                <a:solidFill>
                  <a:srgbClr val="FFFF00"/>
                </a:solidFill>
                <a:latin typeface="Arial" panose="020B0604020202020204" pitchFamily="34" charset="0"/>
                <a:cs typeface="Arial" panose="020B0604020202020204" pitchFamily="34" charset="0"/>
              </a:rPr>
              <a:t>Xalmas Investment Tool (Dalmas Token) This module provides the tools for investors to purchase or return tokens for refunds. It provides information about the total tokens and it allow ADMIN to burn tokens that were returned</a:t>
            </a:r>
            <a:r>
              <a:rPr lang="en-US" dirty="0"/>
              <a:t>.</a:t>
            </a:r>
            <a:endParaRPr lang="en-CA"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925" y="1883128"/>
            <a:ext cx="4546601" cy="244548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4612" y="1873659"/>
            <a:ext cx="4381203" cy="246442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1" y="4414210"/>
            <a:ext cx="5190460" cy="2443790"/>
          </a:xfrm>
          <a:prstGeom prst="rect">
            <a:avLst/>
          </a:prstGeom>
        </p:spPr>
      </p:pic>
    </p:spTree>
    <p:extLst>
      <p:ext uri="{BB962C8B-B14F-4D97-AF65-F5344CB8AC3E}">
        <p14:creationId xmlns:p14="http://schemas.microsoft.com/office/powerpoint/2010/main" val="249968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purl.org/dc/elements/1.1/"/>
    <ds:schemaRef ds:uri="16c05727-aa75-4e4a-9b5f-8a80a1165891"/>
    <ds:schemaRef ds:uri="71af3243-3dd4-4a8d-8c0d-dd76da1f02a5"/>
    <ds:schemaRef ds:uri="http://schemas.microsoft.com/office/2006/documentManagement/types"/>
    <ds:schemaRef ds:uri="230e9df3-be65-4c73-a93b-d1236ebd677e"/>
    <ds:schemaRef ds:uri="http://schemas.openxmlformats.org/package/2006/metadata/core-properties"/>
    <ds:schemaRef ds:uri="http://purl.org/dc/terms/"/>
    <ds:schemaRef ds:uri="http://www.w3.org/XML/1998/namespace"/>
    <ds:schemaRef ds:uri="http://schemas.microsoft.com/office/2006/metadata/properties"/>
    <ds:schemaRef ds:uri="http://purl.org/dc/dcmitype/"/>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587</TotalTime>
  <Words>732</Words>
  <Application>Microsoft Office PowerPoint</Application>
  <PresentationFormat>Widescreen</PresentationFormat>
  <Paragraphs>92</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Calibri</vt:lpstr>
      <vt:lpstr>Tenorite</vt:lpstr>
      <vt:lpstr>Wingdings</vt:lpstr>
      <vt:lpstr>Office Theme</vt:lpstr>
      <vt:lpstr>Xalmas - Ecosystem for Digital Asset backed by Diamonds</vt:lpstr>
      <vt:lpstr>AGENDA</vt:lpstr>
      <vt:lpstr>SUMMARY</vt:lpstr>
      <vt:lpstr>PowerPoint Presentation</vt:lpstr>
      <vt:lpstr>Ecosystem</vt:lpstr>
      <vt:lpstr>Dalmas business process flowchart</vt:lpstr>
      <vt:lpstr>Xalmas NFT Contract </vt:lpstr>
      <vt:lpstr>Xalmas NFT Contract </vt:lpstr>
      <vt:lpstr>Dalmas Tokens     Xalmas Investment Tool (Dalmas Token) This module provides the tools for investors to purchase or return tokens for refunds. It provides information about the total tokens and it allow ADMIN to burn tokens that were returned.</vt:lpstr>
      <vt:lpstr>Xalmas auction contract </vt:lpstr>
      <vt:lpstr>Xalmas admin contract &amp; DEX</vt:lpstr>
      <vt:lpstr>PowerPoint Presentation</vt:lpstr>
      <vt:lpstr>Xalmas &amp; dalmas demonstration</vt:lpstr>
      <vt:lpstr>Appendix 1  </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Xalmas - Ecosystem for Digital Asset backed by Diamond</dc:title>
  <dc:creator>Saiful Ahmed</dc:creator>
  <cp:lastModifiedBy>Microsoft account</cp:lastModifiedBy>
  <cp:revision>34</cp:revision>
  <dcterms:created xsi:type="dcterms:W3CDTF">2022-11-08T23:08:47Z</dcterms:created>
  <dcterms:modified xsi:type="dcterms:W3CDTF">2022-11-10T04:52:11Z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